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Lst>
  <p:sldSz cy="5143500" cx="9144000"/>
  <p:notesSz cx="6858000" cy="9144000"/>
  <p:embeddedFontLst>
    <p:embeddedFont>
      <p:font typeface="Century Gothic"/>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1" name="Henry Pos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BBF4EC-BB7F-4CE9-AC38-7FEFBA0B7520}">
  <a:tblStyle styleId="{CFBBF4EC-BB7F-4CE9-AC38-7FEFBA0B752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AB690A6-7ABB-4971-A6AF-12B9A32BE7D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897A7D9-88DB-4345-A7D6-89B1690E9BC4}"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slide" Target="slides/slide76.xml"/><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font" Target="fonts/CenturyGothic-regular.fntdata"/><Relationship Id="rId41" Type="http://schemas.openxmlformats.org/officeDocument/2006/relationships/slide" Target="slides/slide33.xml"/><Relationship Id="rId85" Type="http://schemas.openxmlformats.org/officeDocument/2006/relationships/slide" Target="slides/slide77.xml"/><Relationship Id="rId44" Type="http://schemas.openxmlformats.org/officeDocument/2006/relationships/slide" Target="slides/slide36.xml"/><Relationship Id="rId88" Type="http://schemas.openxmlformats.org/officeDocument/2006/relationships/font" Target="fonts/CenturyGothic-italic.fntdata"/><Relationship Id="rId43" Type="http://schemas.openxmlformats.org/officeDocument/2006/relationships/slide" Target="slides/slide35.xml"/><Relationship Id="rId87" Type="http://schemas.openxmlformats.org/officeDocument/2006/relationships/font" Target="fonts/CenturyGothic-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CenturyGothic-boldItalic.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1-26T20:29:33.201">
    <p:pos x="96" y="1090"/>
    <p:text>Typo: W should be 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1-26T20:40:15.782">
    <p:pos x="3043" y="1192"/>
    <p:text>Should have dimensions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11-26T20:40:06.439">
    <p:pos x="608" y="1134"/>
    <p:text>Should have dimensions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11-26T20:52:04.025">
    <p:pos x="6000" y="0"/>
    <p:text>Don't credit the library, use the people's names who made it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11-26T20:58:26.286">
    <p:pos x="300" y="1328"/>
    <p:text>What are the dimensions of the thing that you are modeling?</p:text>
  </p:cm>
  <p:cm authorId="0" idx="6" dt="2019-11-26T20:56:59.005">
    <p:pos x="6000" y="0"/>
    <p:text>You need to do the grating equation and check the result against it</p:text>
  </p:cm>
  <p:cm authorId="0" idx="7" dt="2019-11-26T20:55:40.240">
    <p:pos x="2650" y="1266"/>
    <p:text>Was hard to see</p:text>
  </p:cm>
  <p:cm authorId="0" idx="8" dt="2019-11-26T20:55:31.081">
    <p:pos x="300" y="1428"/>
    <p:text>Should be 10^-6 meters, not 10^-4 meters?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9-11-26T21:10:38.022">
    <p:pos x="6000" y="0"/>
    <p:text>Professor's names are wrong, titles are wrong</p:text>
  </p:cm>
  <p:cm authorId="0" idx="10" dt="2019-11-26T21:10:22.094">
    <p:pos x="6000" y="100"/>
    <p:text>Website should be separated into fall/spring/etc sections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9-11-26T21:13:41.592">
    <p:pos x="6000" y="0"/>
    <p:text>We need to have an elevator speech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448ae9a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7448ae9ab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91b0e4fd0_1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91b0e4fd0_1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An example of an incoming plane wave decomposed into outgoing spherical waves for a finite number of points on a single slit.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9041f2cdc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9041f2cdc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9041f2cdc_2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9041f2cdc_2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9041f2cdc_2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9041f2cdc_2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total time is composed of kernel time and mem-to-gpu time</a:t>
            </a:r>
            <a:endParaRPr/>
          </a:p>
          <a:p>
            <a:pPr indent="0" lvl="0" marL="0" rtl="0" algn="l">
              <a:spcBef>
                <a:spcPts val="0"/>
              </a:spcBef>
              <a:spcAft>
                <a:spcPts val="0"/>
              </a:spcAft>
              <a:buNone/>
            </a:pPr>
            <a:r>
              <a:rPr lang="en"/>
              <a:t>	-mem-to-gpu time is 195 miliseconds which is neglibile when in comparison to the 37 hour total runtime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9041f2cdc_2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9041f2cdc_2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9041f2cdc_2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9041f2cdc_2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757b7feec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57b7feec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300 point sources. Adding more point sources does not visibly change the interference pattern on the observing screen.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FROM FINAL PRES: Why is this a baseline?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9041f2c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9041f2c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points per slit = </a:t>
            </a:r>
            <a:r>
              <a:rPr lang="en">
                <a:solidFill>
                  <a:schemeClr val="dk1"/>
                </a:solidFill>
              </a:rPr>
              <a:t>300</a:t>
            </a:r>
            <a:endParaRPr/>
          </a:p>
          <a:p>
            <a:pPr indent="0" lvl="0" marL="0" rtl="0" algn="l">
              <a:spcBef>
                <a:spcPts val="0"/>
              </a:spcBef>
              <a:spcAft>
                <a:spcPts val="0"/>
              </a:spcAft>
              <a:buNone/>
            </a:pPr>
            <a:r>
              <a:rPr lang="en"/>
              <a:t>observation points = </a:t>
            </a:r>
            <a:r>
              <a:rPr lang="en">
                <a:solidFill>
                  <a:schemeClr val="dk1"/>
                </a:solidFill>
              </a:rPr>
              <a:t>150 </a:t>
            </a:r>
            <a:endParaRPr/>
          </a:p>
          <a:p>
            <a:pPr indent="0" lvl="0" marL="0" rtl="0" algn="l">
              <a:spcBef>
                <a:spcPts val="0"/>
              </a:spcBef>
              <a:spcAft>
                <a:spcPts val="0"/>
              </a:spcAft>
              <a:buNone/>
            </a:pPr>
            <a:r>
              <a:rPr lang="en"/>
              <a:t>s</a:t>
            </a:r>
            <a:r>
              <a:rPr lang="en"/>
              <a:t>lit height = </a:t>
            </a:r>
            <a:r>
              <a:rPr lang="en"/>
              <a:t>150um</a:t>
            </a:r>
            <a:endParaRPr/>
          </a:p>
          <a:p>
            <a:pPr indent="0" lvl="0" marL="0" rtl="0" algn="l">
              <a:spcBef>
                <a:spcPts val="0"/>
              </a:spcBef>
              <a:spcAft>
                <a:spcPts val="0"/>
              </a:spcAft>
              <a:buNone/>
            </a:pPr>
            <a:r>
              <a:rPr lang="en"/>
              <a:t>slit width = 50nm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*Clarify slit height = slit length</a:t>
            </a:r>
            <a:endParaRPr/>
          </a:p>
          <a:p>
            <a:pPr indent="0" lvl="0" marL="0" rtl="0" algn="l">
              <a:spcBef>
                <a:spcPts val="0"/>
              </a:spcBef>
              <a:spcAft>
                <a:spcPts val="0"/>
              </a:spcAft>
              <a:buNone/>
            </a:pPr>
            <a:r>
              <a:rPr lang="en"/>
              <a:t>Kaplan: Take our needless words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91b0e4fd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91b0e4fd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Kaplan: These must be re-written as headlines, don’t write sentences.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91b0e4fd0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91b0e4fd0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*Specify that the “grating objects generate”</a:t>
            </a:r>
            <a:endParaRPr/>
          </a:p>
          <a:p>
            <a:pPr indent="0" lvl="0" marL="0" rtl="0" algn="l">
              <a:spcBef>
                <a:spcPts val="0"/>
              </a:spcBef>
              <a:spcAft>
                <a:spcPts val="0"/>
              </a:spcAft>
              <a:buNone/>
            </a:pPr>
            <a:r>
              <a:rPr lang="en"/>
              <a:t>Kaplan: Rewrite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448ae9a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448ae9a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size is good, prof mancini said that the words in the picture are about as small as they should get.</a:t>
            </a:r>
            <a:endParaRPr/>
          </a:p>
          <a:p>
            <a:pPr indent="0" lvl="0" marL="0" rtl="0" algn="l">
              <a:spcBef>
                <a:spcPts val="0"/>
              </a:spcBef>
              <a:spcAft>
                <a:spcPts val="0"/>
              </a:spcAft>
              <a:buNone/>
            </a:pPr>
            <a:r>
              <a:rPr lang="en"/>
              <a:t>Make sure to explain the picture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91b0e4fd0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91b0e4fd0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Kaplan: How does it handle an imperfect grating?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but the code cannot do that yet.--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9041f2cdc_2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9041f2cdc_2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Flawed:</a:t>
            </a:r>
            <a:endParaRPr/>
          </a:p>
          <a:p>
            <a:pPr indent="-298450" lvl="0" marL="457200" rtl="0" algn="l">
              <a:spcBef>
                <a:spcPts val="0"/>
              </a:spcBef>
              <a:spcAft>
                <a:spcPts val="0"/>
              </a:spcAft>
              <a:buSzPts val="1100"/>
              <a:buChar char="-"/>
            </a:pPr>
            <a:r>
              <a:rPr lang="en"/>
              <a:t>poor variable name usage</a:t>
            </a:r>
            <a:endParaRPr/>
          </a:p>
          <a:p>
            <a:pPr indent="-298450" lvl="0" marL="457200" rtl="0" algn="l">
              <a:spcBef>
                <a:spcPts val="0"/>
              </a:spcBef>
              <a:spcAft>
                <a:spcPts val="0"/>
              </a:spcAft>
              <a:buSzPts val="1100"/>
              <a:buChar char="-"/>
            </a:pPr>
            <a:r>
              <a:rPr lang="en"/>
              <a:t>hard to extend</a:t>
            </a:r>
            <a:endParaRPr/>
          </a:p>
          <a:p>
            <a:pPr indent="-298450" lvl="0" marL="457200" rtl="0" algn="l">
              <a:spcBef>
                <a:spcPts val="0"/>
              </a:spcBef>
              <a:spcAft>
                <a:spcPts val="0"/>
              </a:spcAft>
              <a:buSzPts val="1100"/>
              <a:buChar char="-"/>
            </a:pPr>
            <a:r>
              <a:rPr lang="en"/>
              <a:t>Unnecessary duplicated code structure</a:t>
            </a:r>
            <a:endParaRPr/>
          </a:p>
          <a:p>
            <a:pPr indent="-298450" lvl="0" marL="457200" rtl="0" algn="l">
              <a:spcBef>
                <a:spcPts val="0"/>
              </a:spcBef>
              <a:spcAft>
                <a:spcPts val="0"/>
              </a:spcAft>
              <a:buSzPts val="1100"/>
              <a:buChar char="-"/>
            </a:pPr>
            <a:r>
              <a:rPr lang="en"/>
              <a:t>Overuse of Object </a:t>
            </a:r>
            <a:r>
              <a:rPr lang="en"/>
              <a:t>Oriented</a:t>
            </a:r>
            <a:r>
              <a:rPr lang="en"/>
              <a:t> Programming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791b0e4fd0_1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91b0e4fd0_1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Mancini: Define what “instrumented” means, as the definition has a specific meaning in instrumentation science.</a:t>
            </a:r>
            <a:endParaRPr/>
          </a:p>
          <a:p>
            <a:pPr indent="0" lvl="0" marL="0" rtl="0" algn="l">
              <a:spcBef>
                <a:spcPts val="0"/>
              </a:spcBef>
              <a:spcAft>
                <a:spcPts val="0"/>
              </a:spcAft>
              <a:buNone/>
            </a:pPr>
            <a:r>
              <a:rPr lang="en"/>
              <a:t>OR have an asterisk near it and have a footnote that defines that it is with respect to computer science terminology.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9041f2cdc_2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9041f2cdc_2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Mancini: “Upper-limit” should be “Lower-limit”.</a:t>
            </a:r>
            <a:endParaRPr/>
          </a:p>
          <a:p>
            <a:pPr indent="0" lvl="0" marL="0" rtl="0" algn="l">
              <a:spcBef>
                <a:spcPts val="0"/>
              </a:spcBef>
              <a:spcAft>
                <a:spcPts val="0"/>
              </a:spcAft>
              <a:buNone/>
            </a:pPr>
            <a:r>
              <a:rPr lang="en"/>
              <a:t>Kaplan: Put this content on the report.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9041f2cdc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9041f2cdc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9041f2cdc_2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9041f2cdc_2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title to “Goals for next semester”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9041f2cd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9041f2cd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Derived from our results that we should store output within the GPU</a:t>
            </a:r>
            <a:endParaRPr/>
          </a:p>
          <a:p>
            <a:pPr indent="0" lvl="0" marL="0" rtl="0" algn="l">
              <a:spcBef>
                <a:spcPts val="0"/>
              </a:spcBef>
              <a:spcAft>
                <a:spcPts val="0"/>
              </a:spcAft>
              <a:buNone/>
            </a:pPr>
            <a:r>
              <a:rPr lang="en"/>
              <a:t>	-mention drawbacks</a:t>
            </a:r>
            <a:endParaRPr/>
          </a:p>
          <a:p>
            <a:pPr indent="0" lvl="0" marL="0" rtl="0" algn="l">
              <a:spcBef>
                <a:spcPts val="0"/>
              </a:spcBef>
              <a:spcAft>
                <a:spcPts val="0"/>
              </a:spcAft>
              <a:buNone/>
            </a:pPr>
            <a:r>
              <a:rPr lang="en"/>
              <a:t>Optimally, partitioning the results before next calculation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9041f2c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9041f2c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91b0e4fd0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91b0e4fd0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791b0e4fd0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91b0e4fd0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448ae9a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448ae9a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Muonium not muons** something wrong with #2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791b0e4fd0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791b0e4fd0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Kaplan: It might help to say that gray is transitional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791b0e4fd0_1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91b0e4fd0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FINAL PRES: How much will this sag? Number?</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791b0e4fd0_1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91b0e4fd0_1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 and analytical mean different things, i think you mean analytical.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FROM FINAL PRES: Why look at analytical model?</a:t>
            </a:r>
            <a:endParaRPr>
              <a:solidFill>
                <a:schemeClr val="dk1"/>
              </a:solidFill>
            </a:endParaRPr>
          </a:p>
          <a:p>
            <a:pPr indent="0" lvl="0" marL="0" rtl="0" algn="l">
              <a:spcBef>
                <a:spcPts val="0"/>
              </a:spcBef>
              <a:spcAft>
                <a:spcPts val="0"/>
              </a:spcAft>
              <a:buNone/>
            </a:pPr>
            <a:r>
              <a:rPr lang="en">
                <a:solidFill>
                  <a:schemeClr val="dk1"/>
                </a:solidFill>
              </a:rPr>
              <a:t>	Shaded area is not a notch, it is a ‘link’</a:t>
            </a:r>
            <a:endParaRPr>
              <a:solidFill>
                <a:schemeClr val="dk1"/>
              </a:solidFill>
            </a:endParaRPr>
          </a:p>
          <a:p>
            <a:pPr indent="0" lvl="0" marL="0" rtl="0" algn="l">
              <a:spcBef>
                <a:spcPts val="0"/>
              </a:spcBef>
              <a:spcAft>
                <a:spcPts val="0"/>
              </a:spcAft>
              <a:buNone/>
            </a:pPr>
            <a:r>
              <a:rPr lang="en">
                <a:solidFill>
                  <a:schemeClr val="dk1"/>
                </a:solidFill>
              </a:rPr>
              <a:t>	How much does it bend?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Guest prof: You shouldn’t model each division as a cantilever</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91b0e4fd0_1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91b0e4fd0_1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Bigger font, maybe not black so it stands out more in the diagram.</a:t>
            </a:r>
            <a:endParaRPr/>
          </a:p>
          <a:p>
            <a:pPr indent="0" lvl="0" marL="0" rtl="0" algn="l">
              <a:spcBef>
                <a:spcPts val="0"/>
              </a:spcBef>
              <a:spcAft>
                <a:spcPts val="0"/>
              </a:spcAft>
              <a:buNone/>
            </a:pPr>
            <a:r>
              <a:rPr lang="en">
                <a:solidFill>
                  <a:schemeClr val="dk1"/>
                </a:solidFill>
              </a:rPr>
              <a:t>FROM FINAL PRES: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 about thickness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91b0e4fd0_1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91b0e4fd0_1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title FEA results</a:t>
            </a:r>
            <a:endParaRPr/>
          </a:p>
          <a:p>
            <a:pPr indent="0" lvl="0" marL="0" rtl="0" algn="l">
              <a:spcBef>
                <a:spcPts val="0"/>
              </a:spcBef>
              <a:spcAft>
                <a:spcPts val="0"/>
              </a:spcAft>
              <a:buNone/>
            </a:pPr>
            <a:r>
              <a:rPr lang="en"/>
              <a:t>Is L a ratio or what? Dont call it a distance. Dont change your diagram, instead simply do the splot and do the notch ratio L over ? </a:t>
            </a:r>
            <a:endParaRPr/>
          </a:p>
          <a:p>
            <a:pPr indent="0" lvl="0" marL="0" rtl="0" algn="l">
              <a:spcBef>
                <a:spcPts val="0"/>
              </a:spcBef>
              <a:spcAft>
                <a:spcPts val="0"/>
              </a:spcAft>
              <a:buNone/>
            </a:pPr>
            <a:r>
              <a:rPr lang="en">
                <a:solidFill>
                  <a:schemeClr val="dk1"/>
                </a:solidFill>
              </a:rPr>
              <a:t>FROM FINAL PRES:</a:t>
            </a:r>
            <a:endParaRPr>
              <a:solidFill>
                <a:schemeClr val="dk1"/>
              </a:solidFill>
            </a:endParaRPr>
          </a:p>
          <a:p>
            <a:pPr indent="0" lvl="0" marL="0" rtl="0" algn="l">
              <a:spcBef>
                <a:spcPts val="0"/>
              </a:spcBef>
              <a:spcAft>
                <a:spcPts val="0"/>
              </a:spcAft>
              <a:buNone/>
            </a:pPr>
            <a:r>
              <a:rPr lang="en">
                <a:solidFill>
                  <a:schemeClr val="dk1"/>
                </a:solidFill>
              </a:rPr>
              <a:t>	Rotation under what conditions (5n of force)?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791b0e4fd0_1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791b0e4fd0_1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FINAL PRES: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These are very optimistic numbers, manufacturing will make everything suck more</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791b0e4fd0_1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791b0e4fd0_1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residual not the arm thickness, misleading plot?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FROM FINAL PRES:</a:t>
            </a:r>
            <a:endParaRPr>
              <a:solidFill>
                <a:schemeClr val="dk1"/>
              </a:solidFill>
            </a:endParaRPr>
          </a:p>
          <a:p>
            <a:pPr indent="0" lvl="0" marL="0" rtl="0" algn="l">
              <a:spcBef>
                <a:spcPts val="0"/>
              </a:spcBef>
              <a:spcAft>
                <a:spcPts val="0"/>
              </a:spcAft>
              <a:buNone/>
            </a:pPr>
            <a:r>
              <a:rPr lang="en">
                <a:solidFill>
                  <a:schemeClr val="dk1"/>
                </a:solidFill>
              </a:rPr>
              <a:t>	Should w be 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What is yield strength for silicon crystals? What’s a reasonable yield stress for the manufactured product?</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791b0e4fd0_1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91b0e4fd0_1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could be really nice if you showed the stress in another slide and compare it with the yield strength of the material</a:t>
            </a:r>
            <a:endParaRPr/>
          </a:p>
          <a:p>
            <a:pPr indent="0" lvl="0" marL="0" rtl="0" algn="l">
              <a:spcBef>
                <a:spcPts val="0"/>
              </a:spcBef>
              <a:spcAft>
                <a:spcPts val="0"/>
              </a:spcAft>
              <a:buNone/>
            </a:pPr>
            <a:r>
              <a:rPr lang="en"/>
              <a:t>Possible addition: when looking at a figure of merit, ex rotation at 5newtons, it measures how useful a design is. Imagine doing a parametric plot. 4d or 3d plot that shows it. 1 param vs another and show that as a 3d plot.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91b0e4fd0_1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91b0e4fd0_1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put the crystal orientation in the presentation and the final report.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9041f2cd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9041f2cd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448ae9a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448ae9a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9041f2cd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9041f2cd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57b7feec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57b7feec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u model it with? What tool? ANSYS. Put it on the first slide and in the report.</a:t>
            </a:r>
            <a:endParaRPr/>
          </a:p>
          <a:p>
            <a:pPr indent="0" lvl="0" marL="0" rtl="0" algn="l">
              <a:spcBef>
                <a:spcPts val="0"/>
              </a:spcBef>
              <a:spcAft>
                <a:spcPts val="0"/>
              </a:spcAft>
              <a:buNone/>
            </a:pPr>
            <a:r>
              <a:rPr lang="en"/>
              <a:t>.375 is too small for what we’re trying to build, what are the drawbacks of it? Not as much of the muonium beam is measured</a:t>
            </a:r>
            <a:endParaRPr/>
          </a:p>
          <a:p>
            <a:pPr indent="0" lvl="0" marL="0" rtl="0" algn="l">
              <a:spcBef>
                <a:spcPts val="0"/>
              </a:spcBef>
              <a:spcAft>
                <a:spcPts val="0"/>
              </a:spcAft>
              <a:buNone/>
            </a:pPr>
            <a:r>
              <a:rPr lang="en"/>
              <a:t>You mentioned a minimum thickness? What does it mean? The minimum we can build it.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57b7feecb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57b7feecb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the material on the slide. </a:t>
            </a:r>
            <a:endParaRPr/>
          </a:p>
          <a:p>
            <a:pPr indent="0" lvl="0" marL="0" rtl="0" algn="l">
              <a:spcBef>
                <a:spcPts val="0"/>
              </a:spcBef>
              <a:spcAft>
                <a:spcPts val="0"/>
              </a:spcAft>
              <a:buNone/>
            </a:pPr>
            <a:r>
              <a:rPr lang="en"/>
              <a:t>Put on the slide that it is the total def</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9480882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9480882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757b7feec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57b7feec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91b0e4fd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91b0e4f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boundary conditions, the </a:t>
            </a:r>
            <a:r>
              <a:rPr lang="en"/>
              <a:t>oscillations</a:t>
            </a:r>
            <a:r>
              <a:rPr lang="en"/>
              <a:t> are </a:t>
            </a:r>
            <a:r>
              <a:rPr lang="en"/>
              <a:t>occuring in the Z-direction.</a:t>
            </a:r>
            <a:r>
              <a:rPr lang="en"/>
              <a:t> </a:t>
            </a:r>
            <a:endParaRPr/>
          </a:p>
          <a:p>
            <a:pPr indent="0" lvl="0" marL="0" rtl="0" algn="l">
              <a:spcBef>
                <a:spcPts val="0"/>
              </a:spcBef>
              <a:spcAft>
                <a:spcPts val="0"/>
              </a:spcAft>
              <a:buNone/>
            </a:pPr>
            <a:r>
              <a:rPr lang="en"/>
              <a:t>Make a cantilever beam on the other dimension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91b0e4fd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91b0e4fd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791b0e4fd0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91b0e4fd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the ANSYS Student Community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FROM FINAL PRES: No units, `(m)` is incorrect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757b7feec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57b7feec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ANSYS was only able to display limited modes for smaller element sizes. </a:t>
            </a:r>
            <a:r>
              <a:rPr lang="en"/>
              <a:t>Elapsed</a:t>
            </a:r>
            <a:r>
              <a:rPr lang="en"/>
              <a:t> time for solution was greater than CPU time (RAM?)</a:t>
            </a:r>
            <a:endParaRPr/>
          </a:p>
          <a:p>
            <a:pPr indent="0" lvl="0" marL="0" rtl="0" algn="l">
              <a:spcBef>
                <a:spcPts val="0"/>
              </a:spcBef>
              <a:spcAft>
                <a:spcPts val="0"/>
              </a:spcAft>
              <a:buNone/>
            </a:pPr>
            <a:r>
              <a:rPr lang="en"/>
              <a:t>We can see that with the grating designs, the natural frequencies are higher than the test film. </a:t>
            </a:r>
            <a:endParaRPr/>
          </a:p>
          <a:p>
            <a:pPr indent="0" lvl="0" marL="0" rtl="0" algn="l">
              <a:spcBef>
                <a:spcPts val="0"/>
              </a:spcBef>
              <a:spcAft>
                <a:spcPts val="0"/>
              </a:spcAft>
              <a:buNone/>
            </a:pPr>
            <a:r>
              <a:rPr lang="en"/>
              <a:t>Something about 10^-7, i didnt understand it fully.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791b0e4fd0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91b0e4fd0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directional deformation of the test film due to random vibrations.</a:t>
            </a:r>
            <a:endParaRPr/>
          </a:p>
          <a:p>
            <a:pPr indent="0" lvl="0" marL="0" rtl="0" algn="l">
              <a:spcBef>
                <a:spcPts val="0"/>
              </a:spcBef>
              <a:spcAft>
                <a:spcPts val="0"/>
              </a:spcAft>
              <a:buNone/>
            </a:pPr>
            <a:r>
              <a:rPr lang="en"/>
              <a:t>Make words bigger on the images.</a:t>
            </a:r>
            <a:endParaRPr/>
          </a:p>
          <a:p>
            <a:pPr indent="0" lvl="0" marL="0" rtl="0" algn="l">
              <a:spcBef>
                <a:spcPts val="0"/>
              </a:spcBef>
              <a:spcAft>
                <a:spcPts val="0"/>
              </a:spcAft>
              <a:buNone/>
            </a:pPr>
            <a:r>
              <a:rPr lang="en"/>
              <a:t>What are the dimensions of your film? 3.15E^6 ?? &lt;- he said it doesnt make sense. A frequency in hertz make no sense.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FROM FINAL PRES: No units, `(m)` is incorrect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448ae9ab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448ae9ab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91b0e4fd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91b0e4fd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dimensions are the same for all the gratings. You said you wanted to change something to natural frequency. Get rid of the ear drum thing ?? where is the documentation? Add it to the final report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791b0e4fd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791b0e4fd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791b0e4fd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91b0e4fd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not supposed to be sentences. How long did it take? You need to know</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791b0e4fd0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791b0e4fd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91b0e4fd0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791b0e4fd0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791b0e4fd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91b0e4fd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want Xray calibration? Make a separate slide describing what the goal of the team is in general.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91b0e4fd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91b0e4fd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91b0e4fd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91b0e4fd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91b0e4fd0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91b0e4fd0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791b0e4fd0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791b0e4fd0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448ae9ab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448ae9ab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791b0e4fd0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791b0e4fd0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what the left hand graph is? Why is it a 3d graph it is not clear. Something cut off at the top of the first graph.</a:t>
            </a:r>
            <a:endParaRPr/>
          </a:p>
          <a:p>
            <a:pPr indent="0" lvl="0" marL="0" rtl="0" algn="l">
              <a:spcBef>
                <a:spcPts val="0"/>
              </a:spcBef>
              <a:spcAft>
                <a:spcPts val="0"/>
              </a:spcAft>
              <a:buNone/>
            </a:pPr>
            <a:r>
              <a:rPr lang="en"/>
              <a:t>If you are modeling a bunch of slits in this direction, then the output should a have a one dimensional dispersion. It doesnt mke sense since you are modelling an array of holes.idk its hard to follow what they’re saying. They said a lot about these results here. Double check the values on the plot.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91b0e4fd0_4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91b0e4fd0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791b0e4f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91b0e4f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791b0e4f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791b0e4f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791b0e4f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791b0e4f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791b0e4f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791b0e4f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ipro day - brochure</a:t>
            </a:r>
            <a:endParaRPr/>
          </a:p>
          <a:p>
            <a:pPr indent="0" lvl="0" marL="0" rtl="0" algn="l">
              <a:spcBef>
                <a:spcPts val="0"/>
              </a:spcBef>
              <a:spcAft>
                <a:spcPts val="0"/>
              </a:spcAft>
              <a:buNone/>
            </a:pPr>
            <a:r>
              <a:rPr lang="en"/>
              <a:t>The website is published but still being worked on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791b0e4fd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791b0e4fd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91b0e4f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91b0e4f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759eeef19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759eeef19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79480882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79480882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448ae9ab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448ae9ab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757b7feecb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757b7feecb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759eeef19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759eeef19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759eeef19a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59eeef19a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759eeef19a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59eeef19a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point sources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759eeef19a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759eeef19a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 point sources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759eeef19a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59eeef19a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300 point sources. Adding more point sources does not visibly change the interference pattern on the observing screen.</a:t>
            </a:r>
            <a:endParaRPr/>
          </a:p>
          <a:p>
            <a:pPr indent="0" lvl="0" marL="0" rtl="0" algn="l">
              <a:spcBef>
                <a:spcPts val="0"/>
              </a:spcBef>
              <a:spcAft>
                <a:spcPts val="0"/>
              </a:spcAft>
              <a:buNone/>
            </a:pPr>
            <a:r>
              <a:rPr lang="en"/>
              <a:t>Kaplan: Be ready to explain why this is the expected graph </a:t>
            </a:r>
            <a:endParaRPr/>
          </a:p>
          <a:p>
            <a:pPr indent="0" lvl="0" marL="0" rtl="0" algn="l">
              <a:spcBef>
                <a:spcPts val="0"/>
              </a:spcBef>
              <a:spcAft>
                <a:spcPts val="0"/>
              </a:spcAft>
              <a:buNone/>
            </a:pPr>
            <a:r>
              <a:rPr lang="en"/>
              <a:t>*Show a figure of the shape you are talking about; ensure length and height are defined correctly. </a:t>
            </a:r>
            <a:endParaRPr/>
          </a:p>
          <a:p>
            <a:pPr indent="0" lvl="0" marL="0" rtl="0" algn="l">
              <a:spcBef>
                <a:spcPts val="0"/>
              </a:spcBef>
              <a:spcAft>
                <a:spcPts val="0"/>
              </a:spcAft>
              <a:buNone/>
            </a:pPr>
            <a:r>
              <a:rPr lang="en"/>
              <a:t>*Be sure to mention that this is a 2D </a:t>
            </a:r>
            <a:endParaRPr/>
          </a:p>
          <a:p>
            <a:pPr indent="0" lvl="0" marL="0" rtl="0" algn="l">
              <a:spcBef>
                <a:spcPts val="0"/>
              </a:spcBef>
              <a:spcAft>
                <a:spcPts val="0"/>
              </a:spcAft>
              <a:buNone/>
            </a:pPr>
            <a:r>
              <a:rPr lang="en"/>
              <a:t>*Define that this is 1600 point sources along the vertical dimension.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759eeef19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59eeef19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759eeef19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759eeef19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9041f2cd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9041f2cd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Kaplan: Talk louder</a:t>
            </a:r>
            <a:endParaRPr/>
          </a:p>
          <a:p>
            <a:pPr indent="0" lvl="0" marL="0" rtl="0" algn="l">
              <a:spcBef>
                <a:spcPts val="0"/>
              </a:spcBef>
              <a:spcAft>
                <a:spcPts val="0"/>
              </a:spcAft>
              <a:buNone/>
            </a:pPr>
            <a:r>
              <a:rPr lang="en"/>
              <a:t>Mancini: It’s a 2D calculation for a 1D grating. Ensure that the dimensions are understandable for the reviewers.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9041f2cdc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9041f2cdc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to not use fourier transform </a:t>
            </a:r>
            <a:endParaRPr/>
          </a:p>
          <a:p>
            <a:pPr indent="457200" lvl="0" marL="0" rtl="0" algn="l">
              <a:spcBef>
                <a:spcPts val="0"/>
              </a:spcBef>
              <a:spcAft>
                <a:spcPts val="0"/>
              </a:spcAft>
              <a:buNone/>
            </a:pPr>
            <a:r>
              <a:rPr lang="en"/>
              <a:t>-“Non-trivial variations in diffractions”</a:t>
            </a:r>
            <a:endParaRPr/>
          </a:p>
          <a:p>
            <a:pPr indent="457200" lvl="0" marL="0" rtl="0" algn="l">
              <a:spcBef>
                <a:spcPts val="0"/>
              </a:spcBef>
              <a:spcAft>
                <a:spcPts val="0"/>
              </a:spcAft>
              <a:buNone/>
            </a:pPr>
            <a:r>
              <a:rPr lang="en"/>
              <a:t>-less complex to replicate in the code</a:t>
            </a:r>
            <a:endParaRPr/>
          </a:p>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Kaplan: Wants to know why Huygens-Fresnel &gt; Fourier Transform</a:t>
            </a:r>
            <a:endParaRPr/>
          </a:p>
          <a:p>
            <a:pPr indent="0" lvl="0" marL="0" rtl="0" algn="l">
              <a:spcBef>
                <a:spcPts val="0"/>
              </a:spcBef>
              <a:spcAft>
                <a:spcPts val="0"/>
              </a:spcAft>
              <a:buNone/>
            </a:pPr>
            <a:r>
              <a:rPr lang="en"/>
              <a:t>Mancini: Huygens-Fresnel is a 3-Space “brute force” calculation, the level of computing power is so large that brute force methods are viable, so we can use it. Other methods were done, like Gaussian &amp; Fourier based approximations. Huygen’s-Fresnal can handle arbitrary geometries.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67" name="Shape 67"/>
        <p:cNvGrpSpPr/>
        <p:nvPr/>
      </p:nvGrpSpPr>
      <p:grpSpPr>
        <a:xfrm>
          <a:off x="0" y="0"/>
          <a:ext cx="0" cy="0"/>
          <a:chOff x="0" y="0"/>
          <a:chExt cx="0" cy="0"/>
        </a:xfrm>
      </p:grpSpPr>
      <p:grpSp>
        <p:nvGrpSpPr>
          <p:cNvPr id="68" name="Google Shape;68;p14"/>
          <p:cNvGrpSpPr/>
          <p:nvPr/>
        </p:nvGrpSpPr>
        <p:grpSpPr>
          <a:xfrm>
            <a:off x="0" y="-1780"/>
            <a:ext cx="9144009" cy="5150270"/>
            <a:chOff x="0" y="-2373"/>
            <a:chExt cx="12192011" cy="6867027"/>
          </a:xfrm>
        </p:grpSpPr>
        <p:sp>
          <p:nvSpPr>
            <p:cNvPr id="69" name="Google Shape;69;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 name="Google Shape;70;p1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 name="Google Shape;71;p1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 name="Google Shape;72;p1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 name="Google Shape;73;p1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 name="Google Shape;74;p1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6" name="Google Shape;76;p14"/>
          <p:cNvSpPr txBox="1"/>
          <p:nvPr>
            <p:ph type="ctrTitle"/>
          </p:nvPr>
        </p:nvSpPr>
        <p:spPr>
          <a:xfrm>
            <a:off x="866216" y="1574800"/>
            <a:ext cx="6619200" cy="2008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4100"/>
              <a:buFont typeface="Century Gothic"/>
              <a:buNone/>
              <a:defRPr sz="41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4"/>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Autofit/>
          </a:bodyPr>
          <a:lstStyle>
            <a:lvl1pPr lvl="0" rtl="0" algn="l">
              <a:spcBef>
                <a:spcPts val="800"/>
              </a:spcBef>
              <a:spcAft>
                <a:spcPts val="0"/>
              </a:spcAft>
              <a:buSzPts val="1100"/>
              <a:buNone/>
              <a:defRPr cap="none">
                <a:solidFill>
                  <a:schemeClr val="accent1"/>
                </a:solidFill>
              </a:defRPr>
            </a:lvl1pPr>
            <a:lvl2pPr lvl="1" rtl="0" algn="ctr">
              <a:spcBef>
                <a:spcPts val="800"/>
              </a:spcBef>
              <a:spcAft>
                <a:spcPts val="0"/>
              </a:spcAft>
              <a:buSzPts val="1000"/>
              <a:buNone/>
              <a:defRPr>
                <a:solidFill>
                  <a:srgbClr val="888888"/>
                </a:solidFill>
              </a:defRPr>
            </a:lvl2pPr>
            <a:lvl3pPr lvl="2" rtl="0" algn="ctr">
              <a:spcBef>
                <a:spcPts val="800"/>
              </a:spcBef>
              <a:spcAft>
                <a:spcPts val="0"/>
              </a:spcAft>
              <a:buSzPts val="800"/>
              <a:buNone/>
              <a:defRPr>
                <a:solidFill>
                  <a:srgbClr val="888888"/>
                </a:solidFill>
              </a:defRPr>
            </a:lvl3pPr>
            <a:lvl4pPr lvl="3" rtl="0" algn="ctr">
              <a:spcBef>
                <a:spcPts val="800"/>
              </a:spcBef>
              <a:spcAft>
                <a:spcPts val="0"/>
              </a:spcAft>
              <a:buSzPts val="700"/>
              <a:buNone/>
              <a:defRPr>
                <a:solidFill>
                  <a:srgbClr val="888888"/>
                </a:solidFill>
              </a:defRPr>
            </a:lvl4pPr>
            <a:lvl5pPr lvl="4" rtl="0" algn="ctr">
              <a:spcBef>
                <a:spcPts val="800"/>
              </a:spcBef>
              <a:spcAft>
                <a:spcPts val="0"/>
              </a:spcAft>
              <a:buSzPts val="700"/>
              <a:buNone/>
              <a:defRPr>
                <a:solidFill>
                  <a:srgbClr val="888888"/>
                </a:solidFill>
              </a:defRPr>
            </a:lvl5pPr>
            <a:lvl6pPr lvl="5" rtl="0" algn="ctr">
              <a:spcBef>
                <a:spcPts val="800"/>
              </a:spcBef>
              <a:spcAft>
                <a:spcPts val="0"/>
              </a:spcAft>
              <a:buSzPts val="700"/>
              <a:buNone/>
              <a:defRPr>
                <a:solidFill>
                  <a:srgbClr val="888888"/>
                </a:solidFill>
              </a:defRPr>
            </a:lvl6pPr>
            <a:lvl7pPr lvl="6" rtl="0" algn="ctr">
              <a:spcBef>
                <a:spcPts val="800"/>
              </a:spcBef>
              <a:spcAft>
                <a:spcPts val="0"/>
              </a:spcAft>
              <a:buSzPts val="700"/>
              <a:buNone/>
              <a:defRPr>
                <a:solidFill>
                  <a:srgbClr val="888888"/>
                </a:solidFill>
              </a:defRPr>
            </a:lvl7pPr>
            <a:lvl8pPr lvl="7" rtl="0" algn="ctr">
              <a:spcBef>
                <a:spcPts val="800"/>
              </a:spcBef>
              <a:spcAft>
                <a:spcPts val="0"/>
              </a:spcAft>
              <a:buSzPts val="700"/>
              <a:buNone/>
              <a:defRPr>
                <a:solidFill>
                  <a:srgbClr val="888888"/>
                </a:solidFill>
              </a:defRPr>
            </a:lvl8pPr>
            <a:lvl9pPr lvl="8" rtl="0" algn="ctr">
              <a:spcBef>
                <a:spcPts val="800"/>
              </a:spcBef>
              <a:spcAft>
                <a:spcPts val="0"/>
              </a:spcAft>
              <a:buSzPts val="700"/>
              <a:buNone/>
              <a:defRPr>
                <a:solidFill>
                  <a:srgbClr val="888888"/>
                </a:solidFill>
              </a:defRPr>
            </a:lvl9pPr>
          </a:lstStyle>
          <a:p/>
        </p:txBody>
      </p:sp>
      <p:sp>
        <p:nvSpPr>
          <p:cNvPr id="78" name="Google Shape;78;p14"/>
          <p:cNvSpPr txBox="1"/>
          <p:nvPr>
            <p:ph idx="10" type="dt"/>
          </p:nvPr>
        </p:nvSpPr>
        <p:spPr>
          <a:xfrm rot="5400000">
            <a:off x="7567117" y="1344092"/>
            <a:ext cx="7428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0" i="0">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4"/>
          <p:cNvSpPr txBox="1"/>
          <p:nvPr>
            <p:ph idx="11" type="ftr"/>
          </p:nvPr>
        </p:nvSpPr>
        <p:spPr>
          <a:xfrm rot="5400000">
            <a:off x="6719767" y="2420042"/>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b="0" i="0">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 name="Google Shape;81;p14"/>
          <p:cNvSpPr txBox="1"/>
          <p:nvPr>
            <p:ph idx="12" type="sldNum"/>
          </p:nvPr>
        </p:nvSpPr>
        <p:spPr>
          <a:xfrm>
            <a:off x="7763256" y="219456"/>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5"/>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5"/>
          <p:cNvSpPr txBox="1"/>
          <p:nvPr>
            <p:ph idx="1" type="body"/>
          </p:nvPr>
        </p:nvSpPr>
        <p:spPr>
          <a:xfrm>
            <a:off x="866216" y="1952625"/>
            <a:ext cx="6571200" cy="25623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85" name="Google Shape;85;p15"/>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5"/>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88" name="Shape 88"/>
        <p:cNvGrpSpPr/>
        <p:nvPr/>
      </p:nvGrpSpPr>
      <p:grpSpPr>
        <a:xfrm>
          <a:off x="0" y="0"/>
          <a:ext cx="0" cy="0"/>
          <a:chOff x="0" y="0"/>
          <a:chExt cx="0" cy="0"/>
        </a:xfrm>
      </p:grpSpPr>
      <p:grpSp>
        <p:nvGrpSpPr>
          <p:cNvPr id="89" name="Google Shape;89;p16"/>
          <p:cNvGrpSpPr/>
          <p:nvPr/>
        </p:nvGrpSpPr>
        <p:grpSpPr>
          <a:xfrm>
            <a:off x="0" y="-1780"/>
            <a:ext cx="9144009" cy="5150270"/>
            <a:chOff x="0" y="-2373"/>
            <a:chExt cx="12192011" cy="6867027"/>
          </a:xfrm>
        </p:grpSpPr>
        <p:sp>
          <p:nvSpPr>
            <p:cNvPr id="90" name="Google Shape;90;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 name="Google Shape;91;p1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 name="Google Shape;92;p1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 name="Google Shape;93;p1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 name="Google Shape;94;p1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 name="Google Shape;95;p1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rot="-5677505">
              <a:off x="4698346"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p:nvPr/>
          </p:nvSpPr>
          <p:spPr>
            <a:xfrm rot="-5400000">
              <a:off x="3787243"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9" name="Google Shape;99;p16"/>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0" name="Google Shape;100;p16"/>
          <p:cNvSpPr txBox="1"/>
          <p:nvPr>
            <p:ph type="title"/>
          </p:nvPr>
        </p:nvSpPr>
        <p:spPr>
          <a:xfrm>
            <a:off x="866217" y="2008234"/>
            <a:ext cx="3263400" cy="17130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6"/>
          <p:cNvSpPr txBox="1"/>
          <p:nvPr>
            <p:ph idx="1" type="body"/>
          </p:nvPr>
        </p:nvSpPr>
        <p:spPr>
          <a:xfrm>
            <a:off x="5171668" y="2008233"/>
            <a:ext cx="2816400" cy="1713000"/>
          </a:xfrm>
          <a:prstGeom prst="rect">
            <a:avLst/>
          </a:prstGeom>
          <a:noFill/>
          <a:ln>
            <a:noFill/>
          </a:ln>
        </p:spPr>
        <p:txBody>
          <a:bodyPr anchorCtr="0" anchor="ctr" bIns="34275" lIns="68575" spcFirstLastPara="1" rIns="68575" wrap="square" tIns="34275">
            <a:noAutofit/>
          </a:bodyPr>
          <a:lstStyle>
            <a:lvl1pPr indent="-228600" lvl="0" marL="457200" rtl="0" algn="l">
              <a:spcBef>
                <a:spcPts val="800"/>
              </a:spcBef>
              <a:spcAft>
                <a:spcPts val="0"/>
              </a:spcAft>
              <a:buSzPts val="1200"/>
              <a:buNone/>
              <a:defRPr sz="1500" cap="none">
                <a:solidFill>
                  <a:schemeClr val="accent1"/>
                </a:solidFill>
              </a:defRPr>
            </a:lvl1pPr>
            <a:lvl2pPr indent="-228600" lvl="1" marL="914400" rtl="0" algn="l">
              <a:spcBef>
                <a:spcPts val="800"/>
              </a:spcBef>
              <a:spcAft>
                <a:spcPts val="0"/>
              </a:spcAft>
              <a:buSzPts val="1100"/>
              <a:buNone/>
              <a:defRPr sz="1400">
                <a:solidFill>
                  <a:srgbClr val="888888"/>
                </a:solidFill>
              </a:defRPr>
            </a:lvl2pPr>
            <a:lvl3pPr indent="-228600" lvl="2" marL="1371600" rtl="0" algn="l">
              <a:spcBef>
                <a:spcPts val="800"/>
              </a:spcBef>
              <a:spcAft>
                <a:spcPts val="0"/>
              </a:spcAft>
              <a:buSzPts val="1000"/>
              <a:buNone/>
              <a:defRPr sz="1200">
                <a:solidFill>
                  <a:srgbClr val="888888"/>
                </a:solidFill>
              </a:defRPr>
            </a:lvl3pPr>
            <a:lvl4pPr indent="-228600" lvl="3" marL="1828800" rtl="0" algn="l">
              <a:spcBef>
                <a:spcPts val="800"/>
              </a:spcBef>
              <a:spcAft>
                <a:spcPts val="0"/>
              </a:spcAft>
              <a:buSzPts val="800"/>
              <a:buNone/>
              <a:defRPr sz="1100">
                <a:solidFill>
                  <a:srgbClr val="888888"/>
                </a:solidFill>
              </a:defRPr>
            </a:lvl4pPr>
            <a:lvl5pPr indent="-228600" lvl="4" marL="2286000" rtl="0" algn="l">
              <a:spcBef>
                <a:spcPts val="800"/>
              </a:spcBef>
              <a:spcAft>
                <a:spcPts val="0"/>
              </a:spcAft>
              <a:buSzPts val="800"/>
              <a:buNone/>
              <a:defRPr sz="1100">
                <a:solidFill>
                  <a:srgbClr val="888888"/>
                </a:solidFill>
              </a:defRPr>
            </a:lvl5pPr>
            <a:lvl6pPr indent="-228600" lvl="5" marL="2743200" rtl="0" algn="l">
              <a:spcBef>
                <a:spcPts val="800"/>
              </a:spcBef>
              <a:spcAft>
                <a:spcPts val="0"/>
              </a:spcAft>
              <a:buSzPts val="800"/>
              <a:buNone/>
              <a:defRPr sz="1100">
                <a:solidFill>
                  <a:srgbClr val="888888"/>
                </a:solidFill>
              </a:defRPr>
            </a:lvl6pPr>
            <a:lvl7pPr indent="-228600" lvl="6" marL="3200400" rtl="0" algn="l">
              <a:spcBef>
                <a:spcPts val="800"/>
              </a:spcBef>
              <a:spcAft>
                <a:spcPts val="0"/>
              </a:spcAft>
              <a:buSzPts val="800"/>
              <a:buNone/>
              <a:defRPr sz="1100">
                <a:solidFill>
                  <a:srgbClr val="888888"/>
                </a:solidFill>
              </a:defRPr>
            </a:lvl7pPr>
            <a:lvl8pPr indent="-228600" lvl="7" marL="3657600" rtl="0" algn="l">
              <a:spcBef>
                <a:spcPts val="800"/>
              </a:spcBef>
              <a:spcAft>
                <a:spcPts val="0"/>
              </a:spcAft>
              <a:buSzPts val="800"/>
              <a:buNone/>
              <a:defRPr sz="1100">
                <a:solidFill>
                  <a:srgbClr val="888888"/>
                </a:solidFill>
              </a:defRPr>
            </a:lvl8pPr>
            <a:lvl9pPr indent="-228600" lvl="8" marL="4114800" rtl="0" algn="l">
              <a:spcBef>
                <a:spcPts val="800"/>
              </a:spcBef>
              <a:spcAft>
                <a:spcPts val="0"/>
              </a:spcAft>
              <a:buSzPts val="800"/>
              <a:buNone/>
              <a:defRPr sz="1100">
                <a:solidFill>
                  <a:srgbClr val="888888"/>
                </a:solidFill>
              </a:defRPr>
            </a:lvl9pPr>
          </a:lstStyle>
          <a:p/>
        </p:txBody>
      </p:sp>
      <p:sp>
        <p:nvSpPr>
          <p:cNvPr id="102" name="Google Shape;102;p16"/>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16"/>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16"/>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 name="Google Shape;105;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06" name="Shape 106"/>
        <p:cNvGrpSpPr/>
        <p:nvPr/>
      </p:nvGrpSpPr>
      <p:grpSpPr>
        <a:xfrm>
          <a:off x="0" y="0"/>
          <a:ext cx="0" cy="0"/>
          <a:chOff x="0" y="0"/>
          <a:chExt cx="0" cy="0"/>
        </a:xfrm>
      </p:grpSpPr>
      <p:sp>
        <p:nvSpPr>
          <p:cNvPr id="107" name="Google Shape;107;p17"/>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17"/>
          <p:cNvSpPr txBox="1"/>
          <p:nvPr>
            <p:ph idx="1" type="body"/>
          </p:nvPr>
        </p:nvSpPr>
        <p:spPr>
          <a:xfrm>
            <a:off x="866216" y="1952625"/>
            <a:ext cx="3618900" cy="25623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09" name="Google Shape;109;p17"/>
          <p:cNvSpPr txBox="1"/>
          <p:nvPr>
            <p:ph idx="2" type="body"/>
          </p:nvPr>
        </p:nvSpPr>
        <p:spPr>
          <a:xfrm>
            <a:off x="4656534" y="1952625"/>
            <a:ext cx="3618900" cy="25623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10" name="Google Shape;110;p17"/>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17"/>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3" name="Shape 113"/>
        <p:cNvGrpSpPr/>
        <p:nvPr/>
      </p:nvGrpSpPr>
      <p:grpSpPr>
        <a:xfrm>
          <a:off x="0" y="0"/>
          <a:ext cx="0" cy="0"/>
          <a:chOff x="0" y="0"/>
          <a:chExt cx="0" cy="0"/>
        </a:xfrm>
      </p:grpSpPr>
      <p:sp>
        <p:nvSpPr>
          <p:cNvPr id="114" name="Google Shape;114;p18"/>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2700"/>
              <a:buFont typeface="Century Gothic"/>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18"/>
          <p:cNvSpPr txBox="1"/>
          <p:nvPr>
            <p:ph idx="1" type="body"/>
          </p:nvPr>
        </p:nvSpPr>
        <p:spPr>
          <a:xfrm>
            <a:off x="866216" y="1952625"/>
            <a:ext cx="3618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16" name="Google Shape;116;p18"/>
          <p:cNvSpPr txBox="1"/>
          <p:nvPr>
            <p:ph idx="2" type="body"/>
          </p:nvPr>
        </p:nvSpPr>
        <p:spPr>
          <a:xfrm>
            <a:off x="866216" y="2384821"/>
            <a:ext cx="3618900" cy="21300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17" name="Google Shape;117;p18"/>
          <p:cNvSpPr txBox="1"/>
          <p:nvPr>
            <p:ph idx="3" type="body"/>
          </p:nvPr>
        </p:nvSpPr>
        <p:spPr>
          <a:xfrm>
            <a:off x="4656534" y="1952625"/>
            <a:ext cx="3618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18" name="Google Shape;118;p18"/>
          <p:cNvSpPr txBox="1"/>
          <p:nvPr>
            <p:ph idx="4" type="body"/>
          </p:nvPr>
        </p:nvSpPr>
        <p:spPr>
          <a:xfrm>
            <a:off x="4656533" y="2384821"/>
            <a:ext cx="3618900" cy="21300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19" name="Google Shape;119;p18"/>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18"/>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2" name="Shape 122"/>
        <p:cNvGrpSpPr/>
        <p:nvPr/>
      </p:nvGrpSpPr>
      <p:grpSpPr>
        <a:xfrm>
          <a:off x="0" y="0"/>
          <a:ext cx="0" cy="0"/>
          <a:chOff x="0" y="0"/>
          <a:chExt cx="0" cy="0"/>
        </a:xfrm>
      </p:grpSpPr>
      <p:sp>
        <p:nvSpPr>
          <p:cNvPr id="123" name="Google Shape;123;p19"/>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19"/>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19"/>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1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27" name="Shape 127"/>
        <p:cNvGrpSpPr/>
        <p:nvPr/>
      </p:nvGrpSpPr>
      <p:grpSpPr>
        <a:xfrm>
          <a:off x="0" y="0"/>
          <a:ext cx="0" cy="0"/>
          <a:chOff x="0" y="0"/>
          <a:chExt cx="0" cy="0"/>
        </a:xfrm>
      </p:grpSpPr>
      <p:sp>
        <p:nvSpPr>
          <p:cNvPr id="128" name="Google Shape;128;p20"/>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0"/>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0"/>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 name="Google Shape;131;p2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32" name="Shape 132"/>
        <p:cNvGrpSpPr/>
        <p:nvPr/>
      </p:nvGrpSpPr>
      <p:grpSpPr>
        <a:xfrm>
          <a:off x="0" y="0"/>
          <a:ext cx="0" cy="0"/>
          <a:chOff x="0" y="0"/>
          <a:chExt cx="0" cy="0"/>
        </a:xfrm>
      </p:grpSpPr>
      <p:grpSp>
        <p:nvGrpSpPr>
          <p:cNvPr id="133" name="Google Shape;133;p21"/>
          <p:cNvGrpSpPr/>
          <p:nvPr/>
        </p:nvGrpSpPr>
        <p:grpSpPr>
          <a:xfrm>
            <a:off x="0" y="-1780"/>
            <a:ext cx="9144009" cy="5150270"/>
            <a:chOff x="0" y="-2373"/>
            <a:chExt cx="12192011" cy="6867027"/>
          </a:xfrm>
        </p:grpSpPr>
        <p:sp>
          <p:nvSpPr>
            <p:cNvPr id="134" name="Google Shape;134;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 name="Google Shape;135;p2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 name="Google Shape;136;p2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2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 name="Google Shape;138;p2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 name="Google Shape;140;p21"/>
            <p:cNvSpPr/>
            <p:nvPr/>
          </p:nvSpPr>
          <p:spPr>
            <a:xfrm>
              <a:off x="5713412" y="402165"/>
              <a:ext cx="60552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21"/>
            <p:cNvSpPr/>
            <p:nvPr/>
          </p:nvSpPr>
          <p:spPr>
            <a:xfrm rot="-5677505">
              <a:off x="3140479"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 name="Google Shape;142;p21"/>
            <p:cNvSpPr/>
            <p:nvPr/>
          </p:nvSpPr>
          <p:spPr>
            <a:xfrm rot="-5400000">
              <a:off x="2229375"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43" name="Google Shape;143;p21"/>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4" name="Google Shape;144;p21"/>
          <p:cNvSpPr txBox="1"/>
          <p:nvPr>
            <p:ph type="title"/>
          </p:nvPr>
        </p:nvSpPr>
        <p:spPr>
          <a:xfrm>
            <a:off x="866216" y="971550"/>
            <a:ext cx="2094900" cy="12000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21"/>
          <p:cNvSpPr txBox="1"/>
          <p:nvPr>
            <p:ph idx="1" type="body"/>
          </p:nvPr>
        </p:nvSpPr>
        <p:spPr>
          <a:xfrm>
            <a:off x="4335860" y="1085850"/>
            <a:ext cx="3892500" cy="3429000"/>
          </a:xfrm>
          <a:prstGeom prst="rect">
            <a:avLst/>
          </a:prstGeom>
          <a:noFill/>
          <a:ln>
            <a:noFill/>
          </a:ln>
        </p:spPr>
        <p:txBody>
          <a:bodyPr anchorCtr="0" anchor="ctr"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46" name="Google Shape;146;p21"/>
          <p:cNvSpPr txBox="1"/>
          <p:nvPr>
            <p:ph idx="2" type="body"/>
          </p:nvPr>
        </p:nvSpPr>
        <p:spPr>
          <a:xfrm>
            <a:off x="866216" y="2171700"/>
            <a:ext cx="2094900" cy="23469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solidFill>
                  <a:schemeClr val="accent1"/>
                </a:solidFill>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47" name="Google Shape;147;p21"/>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8" name="Google Shape;148;p21"/>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1"/>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0" name="Google Shape;150;p2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51" name="Shape 151"/>
        <p:cNvGrpSpPr/>
        <p:nvPr/>
      </p:nvGrpSpPr>
      <p:grpSpPr>
        <a:xfrm>
          <a:off x="0" y="0"/>
          <a:ext cx="0" cy="0"/>
          <a:chOff x="0" y="0"/>
          <a:chExt cx="0" cy="0"/>
        </a:xfrm>
      </p:grpSpPr>
      <p:grpSp>
        <p:nvGrpSpPr>
          <p:cNvPr id="152" name="Google Shape;152;p22"/>
          <p:cNvGrpSpPr/>
          <p:nvPr/>
        </p:nvGrpSpPr>
        <p:grpSpPr>
          <a:xfrm>
            <a:off x="0" y="-1780"/>
            <a:ext cx="9144009" cy="5150270"/>
            <a:chOff x="0" y="-2373"/>
            <a:chExt cx="12192011" cy="6867027"/>
          </a:xfrm>
        </p:grpSpPr>
        <p:sp>
          <p:nvSpPr>
            <p:cNvPr id="153" name="Google Shape;153;p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 name="Google Shape;156;p2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 name="Google Shape;157;p2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2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2"/>
            <p:cNvSpPr/>
            <p:nvPr/>
          </p:nvSpPr>
          <p:spPr>
            <a:xfrm>
              <a:off x="6172200" y="402165"/>
              <a:ext cx="55965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 name="Google Shape;160;p22"/>
            <p:cNvSpPr/>
            <p:nvPr/>
          </p:nvSpPr>
          <p:spPr>
            <a:xfrm rot="-5400000">
              <a:off x="3295430"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1" name="Google Shape;161;p22"/>
            <p:cNvSpPr/>
            <p:nvPr/>
          </p:nvSpPr>
          <p:spPr>
            <a:xfrm rot="-5677505">
              <a:off x="4203588"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22"/>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3" name="Google Shape;163;p22"/>
          <p:cNvSpPr txBox="1"/>
          <p:nvPr>
            <p:ph type="title"/>
          </p:nvPr>
        </p:nvSpPr>
        <p:spPr>
          <a:xfrm>
            <a:off x="865430" y="1269999"/>
            <a:ext cx="2895300" cy="13017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2700"/>
              <a:buFont typeface="Century Gothic"/>
              <a:buNone/>
              <a:defRPr b="0"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4" name="Google Shape;164;p22"/>
          <p:cNvSpPr/>
          <p:nvPr>
            <p:ph idx="2" type="pic"/>
          </p:nvPr>
        </p:nvSpPr>
        <p:spPr>
          <a:xfrm>
            <a:off x="4910902" y="857250"/>
            <a:ext cx="2420400" cy="3429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65" name="Google Shape;165;p22"/>
          <p:cNvSpPr txBox="1"/>
          <p:nvPr>
            <p:ph idx="1" type="body"/>
          </p:nvPr>
        </p:nvSpPr>
        <p:spPr>
          <a:xfrm>
            <a:off x="866216" y="2743200"/>
            <a:ext cx="2894400" cy="10287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solidFill>
                  <a:schemeClr val="accent1"/>
                </a:solidFill>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66" name="Google Shape;166;p22"/>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7" name="Google Shape;167;p22"/>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8" name="Google Shape;168;p22"/>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 name="Google Shape;169;p2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70" name="Shape 170"/>
        <p:cNvGrpSpPr/>
        <p:nvPr/>
      </p:nvGrpSpPr>
      <p:grpSpPr>
        <a:xfrm>
          <a:off x="0" y="0"/>
          <a:ext cx="0" cy="0"/>
          <a:chOff x="0" y="0"/>
          <a:chExt cx="0" cy="0"/>
        </a:xfrm>
      </p:grpSpPr>
      <p:grpSp>
        <p:nvGrpSpPr>
          <p:cNvPr id="171" name="Google Shape;171;p23"/>
          <p:cNvGrpSpPr/>
          <p:nvPr/>
        </p:nvGrpSpPr>
        <p:grpSpPr>
          <a:xfrm>
            <a:off x="0" y="-1780"/>
            <a:ext cx="9144009" cy="5150270"/>
            <a:chOff x="0" y="-2373"/>
            <a:chExt cx="12192011" cy="6867027"/>
          </a:xfrm>
        </p:grpSpPr>
        <p:sp>
          <p:nvSpPr>
            <p:cNvPr id="172" name="Google Shape;172;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 name="Google Shape;173;p2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2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5" name="Google Shape;175;p2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6" name="Google Shape;176;p2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7" name="Google Shape;177;p2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 name="Google Shape;178;p23"/>
            <p:cNvSpPr/>
            <p:nvPr/>
          </p:nvSpPr>
          <p:spPr>
            <a:xfrm rot="10371520">
              <a:off x="263754" y="4438261"/>
              <a:ext cx="3299420"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 name="Google Shape;179;p2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80" name="Google Shape;180;p23"/>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1" name="Google Shape;181;p23"/>
          <p:cNvSpPr txBox="1"/>
          <p:nvPr>
            <p:ph type="title"/>
          </p:nvPr>
        </p:nvSpPr>
        <p:spPr>
          <a:xfrm>
            <a:off x="866217" y="3725005"/>
            <a:ext cx="6619200" cy="4251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2" name="Google Shape;182;p23"/>
          <p:cNvSpPr/>
          <p:nvPr>
            <p:ph idx="2" type="pic"/>
          </p:nvPr>
        </p:nvSpPr>
        <p:spPr>
          <a:xfrm>
            <a:off x="866216" y="514350"/>
            <a:ext cx="6619200" cy="25719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83" name="Google Shape;183;p23"/>
          <p:cNvSpPr txBox="1"/>
          <p:nvPr>
            <p:ph idx="1" type="body"/>
          </p:nvPr>
        </p:nvSpPr>
        <p:spPr>
          <a:xfrm>
            <a:off x="866217" y="4152499"/>
            <a:ext cx="6619200" cy="3702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700"/>
              <a:buNone/>
              <a:defRPr sz="900">
                <a:solidFill>
                  <a:schemeClr val="accent1"/>
                </a:solidFill>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84" name="Google Shape;184;p23"/>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23"/>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6" name="Google Shape;186;p23"/>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 name="Google Shape;187;p2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188" name="Shape 188"/>
        <p:cNvGrpSpPr/>
        <p:nvPr/>
      </p:nvGrpSpPr>
      <p:grpSpPr>
        <a:xfrm>
          <a:off x="0" y="0"/>
          <a:ext cx="0" cy="0"/>
          <a:chOff x="0" y="0"/>
          <a:chExt cx="0" cy="0"/>
        </a:xfrm>
      </p:grpSpPr>
      <p:grpSp>
        <p:nvGrpSpPr>
          <p:cNvPr id="189" name="Google Shape;189;p24"/>
          <p:cNvGrpSpPr/>
          <p:nvPr/>
        </p:nvGrpSpPr>
        <p:grpSpPr>
          <a:xfrm>
            <a:off x="0" y="-1780"/>
            <a:ext cx="9144009" cy="5150270"/>
            <a:chOff x="0" y="-2373"/>
            <a:chExt cx="12192011" cy="6867027"/>
          </a:xfrm>
        </p:grpSpPr>
        <p:sp>
          <p:nvSpPr>
            <p:cNvPr id="190" name="Google Shape;190;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 name="Google Shape;191;p2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2" name="Google Shape;192;p2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 name="Google Shape;193;p2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4" name="Google Shape;194;p2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 name="Google Shape;195;p2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 name="Google Shape;196;p24"/>
            <p:cNvSpPr/>
            <p:nvPr/>
          </p:nvSpPr>
          <p:spPr>
            <a:xfrm rot="-589939">
              <a:off x="8490949" y="271487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 name="Google Shape;197;p2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98" name="Google Shape;198;p2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9" name="Google Shape;199;p24"/>
          <p:cNvSpPr txBox="1"/>
          <p:nvPr>
            <p:ph type="title"/>
          </p:nvPr>
        </p:nvSpPr>
        <p:spPr>
          <a:xfrm>
            <a:off x="866216" y="797562"/>
            <a:ext cx="6619200" cy="10347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3000"/>
              <a:buFont typeface="Century Gothic"/>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0" name="Google Shape;200;p24"/>
          <p:cNvSpPr txBox="1"/>
          <p:nvPr>
            <p:ph idx="1" type="body"/>
          </p:nvPr>
        </p:nvSpPr>
        <p:spPr>
          <a:xfrm>
            <a:off x="866216" y="2657475"/>
            <a:ext cx="6619200" cy="1857300"/>
          </a:xfrm>
          <a:prstGeom prst="rect">
            <a:avLst/>
          </a:prstGeom>
          <a:noFill/>
          <a:ln>
            <a:noFill/>
          </a:ln>
        </p:spPr>
        <p:txBody>
          <a:bodyPr anchorCtr="0" anchor="ctr" bIns="34275" lIns="68575" spcFirstLastPara="1" rIns="68575" wrap="square" tIns="34275">
            <a:no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01" name="Google Shape;201;p24"/>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2" name="Google Shape;202;p24"/>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3" name="Google Shape;203;p2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4" name="Google Shape;204;p2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205" name="Shape 205"/>
        <p:cNvGrpSpPr/>
        <p:nvPr/>
      </p:nvGrpSpPr>
      <p:grpSpPr>
        <a:xfrm>
          <a:off x="0" y="0"/>
          <a:ext cx="0" cy="0"/>
          <a:chOff x="0" y="0"/>
          <a:chExt cx="0" cy="0"/>
        </a:xfrm>
      </p:grpSpPr>
      <p:grpSp>
        <p:nvGrpSpPr>
          <p:cNvPr id="206" name="Google Shape;206;p25"/>
          <p:cNvGrpSpPr/>
          <p:nvPr/>
        </p:nvGrpSpPr>
        <p:grpSpPr>
          <a:xfrm>
            <a:off x="0" y="-1780"/>
            <a:ext cx="9144009" cy="5150270"/>
            <a:chOff x="0" y="-2373"/>
            <a:chExt cx="12192011" cy="6867027"/>
          </a:xfrm>
        </p:grpSpPr>
        <p:sp>
          <p:nvSpPr>
            <p:cNvPr id="207" name="Google Shape;207;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8" name="Google Shape;208;p2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9" name="Google Shape;209;p2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 name="Google Shape;210;p2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1" name="Google Shape;211;p2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2" name="Google Shape;212;p2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 name="Google Shape;213;p25"/>
            <p:cNvSpPr/>
            <p:nvPr/>
          </p:nvSpPr>
          <p:spPr>
            <a:xfrm rot="-589939">
              <a:off x="8490949" y="4185114"/>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25"/>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15" name="Google Shape;215;p25"/>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6" name="Google Shape;216;p25"/>
          <p:cNvSpPr txBox="1"/>
          <p:nvPr/>
        </p:nvSpPr>
        <p:spPr>
          <a:xfrm>
            <a:off x="7289579" y="1973861"/>
            <a:ext cx="601500" cy="11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7200" u="none" cap="none" strike="noStrike">
                <a:solidFill>
                  <a:schemeClr val="accent1"/>
                </a:solidFill>
                <a:latin typeface="Arial"/>
                <a:ea typeface="Arial"/>
                <a:cs typeface="Arial"/>
                <a:sym typeface="Arial"/>
              </a:rPr>
              <a:t>”</a:t>
            </a:r>
            <a:endParaRPr sz="1100"/>
          </a:p>
        </p:txBody>
      </p:sp>
      <p:sp>
        <p:nvSpPr>
          <p:cNvPr id="217" name="Google Shape;217;p25"/>
          <p:cNvSpPr txBox="1"/>
          <p:nvPr/>
        </p:nvSpPr>
        <p:spPr>
          <a:xfrm>
            <a:off x="673721" y="443320"/>
            <a:ext cx="601500" cy="11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 sz="7200" u="none" cap="none" strike="noStrike">
                <a:solidFill>
                  <a:schemeClr val="accent1"/>
                </a:solidFill>
                <a:latin typeface="Arial"/>
                <a:ea typeface="Arial"/>
                <a:cs typeface="Arial"/>
                <a:sym typeface="Arial"/>
              </a:rPr>
              <a:t>“</a:t>
            </a:r>
            <a:endParaRPr sz="1100"/>
          </a:p>
        </p:txBody>
      </p:sp>
      <p:sp>
        <p:nvSpPr>
          <p:cNvPr id="218" name="Google Shape;218;p25"/>
          <p:cNvSpPr txBox="1"/>
          <p:nvPr>
            <p:ph type="title"/>
          </p:nvPr>
        </p:nvSpPr>
        <p:spPr>
          <a:xfrm>
            <a:off x="1186409" y="735388"/>
            <a:ext cx="6340500" cy="2023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3000"/>
              <a:buFont typeface="Century Gothic"/>
              <a:buNone/>
              <a:defRPr sz="30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9" name="Google Shape;219;p25"/>
          <p:cNvSpPr txBox="1"/>
          <p:nvPr>
            <p:ph idx="1" type="body"/>
          </p:nvPr>
        </p:nvSpPr>
        <p:spPr>
          <a:xfrm>
            <a:off x="1459459" y="2759075"/>
            <a:ext cx="5794200" cy="2565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b="0" i="0" sz="1100" cap="small">
                <a:solidFill>
                  <a:schemeClr val="accent1"/>
                </a:solidFill>
                <a:latin typeface="Century Gothic"/>
                <a:ea typeface="Century Gothic"/>
                <a:cs typeface="Century Gothic"/>
                <a:sym typeface="Century Gothic"/>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20" name="Google Shape;220;p25"/>
          <p:cNvSpPr txBox="1"/>
          <p:nvPr>
            <p:ph idx="2" type="body"/>
          </p:nvPr>
        </p:nvSpPr>
        <p:spPr>
          <a:xfrm>
            <a:off x="866216" y="3262993"/>
            <a:ext cx="6619200" cy="1257300"/>
          </a:xfrm>
          <a:prstGeom prst="rect">
            <a:avLst/>
          </a:prstGeom>
          <a:noFill/>
          <a:ln>
            <a:noFill/>
          </a:ln>
        </p:spPr>
        <p:txBody>
          <a:bodyPr anchorCtr="0" anchor="ctr" bIns="34275" lIns="68575" spcFirstLastPara="1" rIns="68575" wrap="square" tIns="34275">
            <a:no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21" name="Google Shape;221;p25"/>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2" name="Google Shape;222;p25"/>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23" name="Google Shape;223;p25"/>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 name="Google Shape;224;p2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225" name="Shape 225"/>
        <p:cNvGrpSpPr/>
        <p:nvPr/>
      </p:nvGrpSpPr>
      <p:grpSpPr>
        <a:xfrm>
          <a:off x="0" y="0"/>
          <a:ext cx="0" cy="0"/>
          <a:chOff x="0" y="0"/>
          <a:chExt cx="0" cy="0"/>
        </a:xfrm>
      </p:grpSpPr>
      <p:grpSp>
        <p:nvGrpSpPr>
          <p:cNvPr id="226" name="Google Shape;226;p26"/>
          <p:cNvGrpSpPr/>
          <p:nvPr/>
        </p:nvGrpSpPr>
        <p:grpSpPr>
          <a:xfrm>
            <a:off x="0" y="-1780"/>
            <a:ext cx="9144009" cy="5150270"/>
            <a:chOff x="0" y="-2373"/>
            <a:chExt cx="12192011" cy="6867027"/>
          </a:xfrm>
        </p:grpSpPr>
        <p:sp>
          <p:nvSpPr>
            <p:cNvPr id="227" name="Google Shape;227;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2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 name="Google Shape;229;p2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2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 name="Google Shape;231;p2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 name="Google Shape;232;p2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 name="Google Shape;233;p26"/>
            <p:cNvSpPr/>
            <p:nvPr/>
          </p:nvSpPr>
          <p:spPr>
            <a:xfrm rot="-589939">
              <a:off x="8490949" y="419358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 name="Google Shape;234;p26"/>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5" name="Google Shape;235;p26"/>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6" name="Google Shape;236;p26"/>
          <p:cNvSpPr txBox="1"/>
          <p:nvPr>
            <p:ph type="title"/>
          </p:nvPr>
        </p:nvSpPr>
        <p:spPr>
          <a:xfrm>
            <a:off x="866216" y="1778000"/>
            <a:ext cx="6619200" cy="13668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7" name="Google Shape;237;p26"/>
          <p:cNvSpPr txBox="1"/>
          <p:nvPr>
            <p:ph idx="1" type="body"/>
          </p:nvPr>
        </p:nvSpPr>
        <p:spPr>
          <a:xfrm>
            <a:off x="866216" y="3774801"/>
            <a:ext cx="6619200" cy="6453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1200"/>
              <a:buNone/>
              <a:defRPr sz="1500" cap="none">
                <a:solidFill>
                  <a:schemeClr val="accent1"/>
                </a:solidFill>
              </a:defRPr>
            </a:lvl1pPr>
            <a:lvl2pPr indent="-228600" lvl="1" marL="914400" rtl="0" algn="l">
              <a:spcBef>
                <a:spcPts val="800"/>
              </a:spcBef>
              <a:spcAft>
                <a:spcPts val="0"/>
              </a:spcAft>
              <a:buSzPts val="1100"/>
              <a:buNone/>
              <a:defRPr sz="1400">
                <a:solidFill>
                  <a:srgbClr val="888888"/>
                </a:solidFill>
              </a:defRPr>
            </a:lvl2pPr>
            <a:lvl3pPr indent="-228600" lvl="2" marL="1371600" rtl="0" algn="l">
              <a:spcBef>
                <a:spcPts val="800"/>
              </a:spcBef>
              <a:spcAft>
                <a:spcPts val="0"/>
              </a:spcAft>
              <a:buSzPts val="1000"/>
              <a:buNone/>
              <a:defRPr sz="1200">
                <a:solidFill>
                  <a:srgbClr val="888888"/>
                </a:solidFill>
              </a:defRPr>
            </a:lvl3pPr>
            <a:lvl4pPr indent="-228600" lvl="3" marL="1828800" rtl="0" algn="l">
              <a:spcBef>
                <a:spcPts val="800"/>
              </a:spcBef>
              <a:spcAft>
                <a:spcPts val="0"/>
              </a:spcAft>
              <a:buSzPts val="800"/>
              <a:buNone/>
              <a:defRPr sz="1100">
                <a:solidFill>
                  <a:srgbClr val="888888"/>
                </a:solidFill>
              </a:defRPr>
            </a:lvl4pPr>
            <a:lvl5pPr indent="-228600" lvl="4" marL="2286000" rtl="0" algn="l">
              <a:spcBef>
                <a:spcPts val="800"/>
              </a:spcBef>
              <a:spcAft>
                <a:spcPts val="0"/>
              </a:spcAft>
              <a:buSzPts val="800"/>
              <a:buNone/>
              <a:defRPr sz="1100">
                <a:solidFill>
                  <a:srgbClr val="888888"/>
                </a:solidFill>
              </a:defRPr>
            </a:lvl5pPr>
            <a:lvl6pPr indent="-228600" lvl="5" marL="2743200" rtl="0" algn="l">
              <a:spcBef>
                <a:spcPts val="800"/>
              </a:spcBef>
              <a:spcAft>
                <a:spcPts val="0"/>
              </a:spcAft>
              <a:buSzPts val="800"/>
              <a:buNone/>
              <a:defRPr sz="1100">
                <a:solidFill>
                  <a:srgbClr val="888888"/>
                </a:solidFill>
              </a:defRPr>
            </a:lvl6pPr>
            <a:lvl7pPr indent="-228600" lvl="6" marL="3200400" rtl="0" algn="l">
              <a:spcBef>
                <a:spcPts val="800"/>
              </a:spcBef>
              <a:spcAft>
                <a:spcPts val="0"/>
              </a:spcAft>
              <a:buSzPts val="800"/>
              <a:buNone/>
              <a:defRPr sz="1100">
                <a:solidFill>
                  <a:srgbClr val="888888"/>
                </a:solidFill>
              </a:defRPr>
            </a:lvl7pPr>
            <a:lvl8pPr indent="-228600" lvl="7" marL="3657600" rtl="0" algn="l">
              <a:spcBef>
                <a:spcPts val="800"/>
              </a:spcBef>
              <a:spcAft>
                <a:spcPts val="0"/>
              </a:spcAft>
              <a:buSzPts val="800"/>
              <a:buNone/>
              <a:defRPr sz="1100">
                <a:solidFill>
                  <a:srgbClr val="888888"/>
                </a:solidFill>
              </a:defRPr>
            </a:lvl8pPr>
            <a:lvl9pPr indent="-228600" lvl="8" marL="4114800" rtl="0" algn="l">
              <a:spcBef>
                <a:spcPts val="800"/>
              </a:spcBef>
              <a:spcAft>
                <a:spcPts val="0"/>
              </a:spcAft>
              <a:buSzPts val="800"/>
              <a:buNone/>
              <a:defRPr sz="1100">
                <a:solidFill>
                  <a:srgbClr val="888888"/>
                </a:solidFill>
              </a:defRPr>
            </a:lvl9pPr>
          </a:lstStyle>
          <a:p/>
        </p:txBody>
      </p:sp>
      <p:sp>
        <p:nvSpPr>
          <p:cNvPr id="238" name="Google Shape;238;p26"/>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9" name="Google Shape;239;p26"/>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0" name="Google Shape;240;p26"/>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 name="Google Shape;241;p2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242" name="Shape 242"/>
        <p:cNvGrpSpPr/>
        <p:nvPr/>
      </p:nvGrpSpPr>
      <p:grpSpPr>
        <a:xfrm>
          <a:off x="0" y="0"/>
          <a:ext cx="0" cy="0"/>
          <a:chOff x="0" y="0"/>
          <a:chExt cx="0" cy="0"/>
        </a:xfrm>
      </p:grpSpPr>
      <p:sp>
        <p:nvSpPr>
          <p:cNvPr id="243" name="Google Shape;243;p27"/>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2700"/>
              <a:buFont typeface="Century Gothic"/>
              <a:buNone/>
              <a:defRPr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44" name="Google Shape;244;p27"/>
          <p:cNvSpPr txBox="1"/>
          <p:nvPr>
            <p:ph idx="1" type="body"/>
          </p:nvPr>
        </p:nvSpPr>
        <p:spPr>
          <a:xfrm>
            <a:off x="866216" y="1962974"/>
            <a:ext cx="2346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45" name="Google Shape;245;p27"/>
          <p:cNvSpPr txBox="1"/>
          <p:nvPr>
            <p:ph idx="2" type="body"/>
          </p:nvPr>
        </p:nvSpPr>
        <p:spPr>
          <a:xfrm>
            <a:off x="866216" y="2395171"/>
            <a:ext cx="2346900" cy="21252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46" name="Google Shape;246;p27"/>
          <p:cNvSpPr txBox="1"/>
          <p:nvPr>
            <p:ph idx="3" type="body"/>
          </p:nvPr>
        </p:nvSpPr>
        <p:spPr>
          <a:xfrm>
            <a:off x="3384541" y="1952626"/>
            <a:ext cx="2358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47" name="Google Shape;247;p27"/>
          <p:cNvSpPr txBox="1"/>
          <p:nvPr>
            <p:ph idx="4" type="body"/>
          </p:nvPr>
        </p:nvSpPr>
        <p:spPr>
          <a:xfrm>
            <a:off x="3384541" y="2395171"/>
            <a:ext cx="2358900" cy="21252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48" name="Google Shape;248;p27"/>
          <p:cNvSpPr txBox="1"/>
          <p:nvPr>
            <p:ph idx="5" type="body"/>
          </p:nvPr>
        </p:nvSpPr>
        <p:spPr>
          <a:xfrm>
            <a:off x="5915025" y="1962974"/>
            <a:ext cx="23709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49" name="Google Shape;249;p27"/>
          <p:cNvSpPr txBox="1"/>
          <p:nvPr>
            <p:ph idx="6" type="body"/>
          </p:nvPr>
        </p:nvSpPr>
        <p:spPr>
          <a:xfrm>
            <a:off x="5915025" y="2395171"/>
            <a:ext cx="2373600" cy="21252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250" name="Google Shape;250;p27"/>
          <p:cNvCxnSpPr/>
          <p:nvPr/>
        </p:nvCxnSpPr>
        <p:spPr>
          <a:xfrm>
            <a:off x="3302978" y="1927225"/>
            <a:ext cx="0" cy="2619300"/>
          </a:xfrm>
          <a:prstGeom prst="straightConnector1">
            <a:avLst/>
          </a:prstGeom>
          <a:noFill/>
          <a:ln cap="flat" cmpd="sng" w="12700">
            <a:solidFill>
              <a:schemeClr val="accent1">
                <a:alpha val="40780"/>
              </a:schemeClr>
            </a:solidFill>
            <a:prstDash val="solid"/>
            <a:round/>
            <a:headEnd len="sm" w="sm" type="none"/>
            <a:tailEnd len="sm" w="sm" type="none"/>
          </a:ln>
        </p:spPr>
      </p:cxnSp>
      <p:cxnSp>
        <p:nvCxnSpPr>
          <p:cNvPr id="251" name="Google Shape;251;p27"/>
          <p:cNvCxnSpPr/>
          <p:nvPr/>
        </p:nvCxnSpPr>
        <p:spPr>
          <a:xfrm>
            <a:off x="5829301" y="1927225"/>
            <a:ext cx="0" cy="2619300"/>
          </a:xfrm>
          <a:prstGeom prst="straightConnector1">
            <a:avLst/>
          </a:prstGeom>
          <a:noFill/>
          <a:ln cap="flat" cmpd="sng" w="12700">
            <a:solidFill>
              <a:schemeClr val="accent1">
                <a:alpha val="40780"/>
              </a:schemeClr>
            </a:solidFill>
            <a:prstDash val="solid"/>
            <a:round/>
            <a:headEnd len="sm" w="sm" type="none"/>
            <a:tailEnd len="sm" w="sm" type="none"/>
          </a:ln>
        </p:spPr>
      </p:cxnSp>
      <p:sp>
        <p:nvSpPr>
          <p:cNvPr id="252" name="Google Shape;252;p27"/>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3" name="Google Shape;253;p27"/>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4" name="Google Shape;254;p2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55" name="Shape 255"/>
        <p:cNvGrpSpPr/>
        <p:nvPr/>
      </p:nvGrpSpPr>
      <p:grpSpPr>
        <a:xfrm>
          <a:off x="0" y="0"/>
          <a:ext cx="0" cy="0"/>
          <a:chOff x="0" y="0"/>
          <a:chExt cx="0" cy="0"/>
        </a:xfrm>
      </p:grpSpPr>
      <p:sp>
        <p:nvSpPr>
          <p:cNvPr id="256" name="Google Shape;256;p28"/>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2700"/>
              <a:buFont typeface="Century Gothic"/>
              <a:buNone/>
              <a:defRPr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7" name="Google Shape;257;p28"/>
          <p:cNvSpPr txBox="1"/>
          <p:nvPr>
            <p:ph idx="1" type="body"/>
          </p:nvPr>
        </p:nvSpPr>
        <p:spPr>
          <a:xfrm>
            <a:off x="866214" y="3399634"/>
            <a:ext cx="22878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58" name="Google Shape;258;p28"/>
          <p:cNvSpPr/>
          <p:nvPr>
            <p:ph idx="2" type="pic"/>
          </p:nvPr>
        </p:nvSpPr>
        <p:spPr>
          <a:xfrm>
            <a:off x="1000914" y="1952625"/>
            <a:ext cx="2018400" cy="11937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59" name="Google Shape;259;p28"/>
          <p:cNvSpPr txBox="1"/>
          <p:nvPr>
            <p:ph idx="3" type="body"/>
          </p:nvPr>
        </p:nvSpPr>
        <p:spPr>
          <a:xfrm>
            <a:off x="866215" y="3831830"/>
            <a:ext cx="2287800" cy="6885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60" name="Google Shape;260;p28"/>
          <p:cNvSpPr txBox="1"/>
          <p:nvPr>
            <p:ph idx="4" type="body"/>
          </p:nvPr>
        </p:nvSpPr>
        <p:spPr>
          <a:xfrm>
            <a:off x="3429403" y="3399635"/>
            <a:ext cx="2285100" cy="4884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61" name="Google Shape;261;p28"/>
          <p:cNvSpPr/>
          <p:nvPr>
            <p:ph idx="5" type="pic"/>
          </p:nvPr>
        </p:nvSpPr>
        <p:spPr>
          <a:xfrm>
            <a:off x="3561347" y="1952625"/>
            <a:ext cx="2018400" cy="11937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62" name="Google Shape;262;p28"/>
          <p:cNvSpPr txBox="1"/>
          <p:nvPr>
            <p:ph idx="6" type="body"/>
          </p:nvPr>
        </p:nvSpPr>
        <p:spPr>
          <a:xfrm>
            <a:off x="3426649" y="3888001"/>
            <a:ext cx="2287800" cy="6324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263" name="Google Shape;263;p28"/>
          <p:cNvSpPr txBox="1"/>
          <p:nvPr>
            <p:ph idx="7" type="body"/>
          </p:nvPr>
        </p:nvSpPr>
        <p:spPr>
          <a:xfrm>
            <a:off x="5987576" y="3399635"/>
            <a:ext cx="2287800" cy="4884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chemeClr val="accent1"/>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264" name="Google Shape;264;p28"/>
          <p:cNvSpPr/>
          <p:nvPr>
            <p:ph idx="8" type="pic"/>
          </p:nvPr>
        </p:nvSpPr>
        <p:spPr>
          <a:xfrm>
            <a:off x="6122273" y="1952625"/>
            <a:ext cx="2018400" cy="11937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65" name="Google Shape;265;p28"/>
          <p:cNvSpPr txBox="1"/>
          <p:nvPr>
            <p:ph idx="9" type="body"/>
          </p:nvPr>
        </p:nvSpPr>
        <p:spPr>
          <a:xfrm>
            <a:off x="5987576" y="3888001"/>
            <a:ext cx="2287800" cy="6324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266" name="Google Shape;266;p28"/>
          <p:cNvCxnSpPr/>
          <p:nvPr/>
        </p:nvCxnSpPr>
        <p:spPr>
          <a:xfrm>
            <a:off x="3291115" y="1952625"/>
            <a:ext cx="0" cy="26382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67" name="Google Shape;267;p28"/>
          <p:cNvCxnSpPr/>
          <p:nvPr/>
        </p:nvCxnSpPr>
        <p:spPr>
          <a:xfrm>
            <a:off x="5851429" y="19526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68" name="Google Shape;268;p28"/>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9" name="Google Shape;269;p28"/>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0" name="Google Shape;270;p2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71" name="Shape 271"/>
        <p:cNvGrpSpPr/>
        <p:nvPr/>
      </p:nvGrpSpPr>
      <p:grpSpPr>
        <a:xfrm>
          <a:off x="0" y="0"/>
          <a:ext cx="0" cy="0"/>
          <a:chOff x="0" y="0"/>
          <a:chExt cx="0" cy="0"/>
        </a:xfrm>
      </p:grpSpPr>
      <p:sp>
        <p:nvSpPr>
          <p:cNvPr id="272" name="Google Shape;272;p29"/>
          <p:cNvSpPr txBox="1"/>
          <p:nvPr>
            <p:ph type="title"/>
          </p:nvPr>
        </p:nvSpPr>
        <p:spPr>
          <a:xfrm>
            <a:off x="866215" y="730251"/>
            <a:ext cx="6619200" cy="5301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3" name="Google Shape;273;p29"/>
          <p:cNvSpPr txBox="1"/>
          <p:nvPr>
            <p:ph idx="1" type="body"/>
          </p:nvPr>
        </p:nvSpPr>
        <p:spPr>
          <a:xfrm rot="5400000">
            <a:off x="2870525" y="-51825"/>
            <a:ext cx="2562300" cy="65712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274" name="Google Shape;274;p29"/>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5" name="Google Shape;275;p29"/>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6" name="Google Shape;276;p2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277" name="Shape 277"/>
        <p:cNvGrpSpPr/>
        <p:nvPr/>
      </p:nvGrpSpPr>
      <p:grpSpPr>
        <a:xfrm>
          <a:off x="0" y="0"/>
          <a:ext cx="0" cy="0"/>
          <a:chOff x="0" y="0"/>
          <a:chExt cx="0" cy="0"/>
        </a:xfrm>
      </p:grpSpPr>
      <p:grpSp>
        <p:nvGrpSpPr>
          <p:cNvPr id="278" name="Google Shape;278;p30"/>
          <p:cNvGrpSpPr/>
          <p:nvPr/>
        </p:nvGrpSpPr>
        <p:grpSpPr>
          <a:xfrm>
            <a:off x="0" y="-1780"/>
            <a:ext cx="9144009" cy="5150270"/>
            <a:chOff x="0" y="-2373"/>
            <a:chExt cx="12192011" cy="6867027"/>
          </a:xfrm>
        </p:grpSpPr>
        <p:sp>
          <p:nvSpPr>
            <p:cNvPr id="279" name="Google Shape;279;p3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 name="Google Shape;280;p3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 name="Google Shape;283;p3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 name="Google Shape;284;p3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 name="Google Shape;285;p30"/>
            <p:cNvSpPr/>
            <p:nvPr/>
          </p:nvSpPr>
          <p:spPr>
            <a:xfrm rot="5101739">
              <a:off x="6294739" y="4577733"/>
              <a:ext cx="3299410" cy="44093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 name="Google Shape;286;p30"/>
            <p:cNvSpPr/>
            <p:nvPr/>
          </p:nvSpPr>
          <p:spPr>
            <a:xfrm>
              <a:off x="414867" y="402165"/>
              <a:ext cx="65109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30"/>
            <p:cNvSpPr/>
            <p:nvPr/>
          </p:nvSpPr>
          <p:spPr>
            <a:xfrm rot="5400000">
              <a:off x="4449229" y="2801722"/>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88" name="Google Shape;288;p30"/>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89" name="Google Shape;289;p30"/>
          <p:cNvSpPr txBox="1"/>
          <p:nvPr>
            <p:ph type="title"/>
          </p:nvPr>
        </p:nvSpPr>
        <p:spPr>
          <a:xfrm rot="5400000">
            <a:off x="5182117" y="2209251"/>
            <a:ext cx="3561300" cy="10605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0" name="Google Shape;290;p30"/>
          <p:cNvSpPr txBox="1"/>
          <p:nvPr>
            <p:ph idx="1" type="body"/>
          </p:nvPr>
        </p:nvSpPr>
        <p:spPr>
          <a:xfrm rot="5400000">
            <a:off x="1428375" y="396651"/>
            <a:ext cx="3561300" cy="46857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291" name="Google Shape;291;p30"/>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2" name="Google Shape;292;p30"/>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3" name="Google Shape;293;p30"/>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5" name="Shape 295"/>
        <p:cNvGrpSpPr/>
        <p:nvPr/>
      </p:nvGrpSpPr>
      <p:grpSpPr>
        <a:xfrm>
          <a:off x="0" y="0"/>
          <a:ext cx="0" cy="0"/>
          <a:chOff x="0" y="0"/>
          <a:chExt cx="0" cy="0"/>
        </a:xfrm>
      </p:grpSpPr>
      <p:sp>
        <p:nvSpPr>
          <p:cNvPr id="296" name="Google Shape;296;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1"/>
          <p:cNvGrpSpPr/>
          <p:nvPr/>
        </p:nvGrpSpPr>
        <p:grpSpPr>
          <a:xfrm>
            <a:off x="830392" y="1191256"/>
            <a:ext cx="745763" cy="45826"/>
            <a:chOff x="4580561" y="2589004"/>
            <a:chExt cx="1064464" cy="25200"/>
          </a:xfrm>
        </p:grpSpPr>
        <p:sp>
          <p:nvSpPr>
            <p:cNvPr id="298" name="Google Shape;298;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1"/>
          <p:cNvSpPr txBox="1"/>
          <p:nvPr>
            <p:ph type="title"/>
          </p:nvPr>
        </p:nvSpPr>
        <p:spPr>
          <a:xfrm>
            <a:off x="729450" y="656050"/>
            <a:ext cx="7688700" cy="535200"/>
          </a:xfrm>
          <a:prstGeom prst="rect">
            <a:avLst/>
          </a:prstGeom>
        </p:spPr>
        <p:txBody>
          <a:bodyPr anchorCtr="0" anchor="ctr" bIns="34275" lIns="68575" spcFirstLastPara="1" rIns="68575" wrap="square" tIns="3427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301" name="Google Shape;301;p31"/>
          <p:cNvSpPr txBox="1"/>
          <p:nvPr>
            <p:ph idx="1" type="body"/>
          </p:nvPr>
        </p:nvSpPr>
        <p:spPr>
          <a:xfrm>
            <a:off x="729450" y="2078875"/>
            <a:ext cx="7688700" cy="2261100"/>
          </a:xfrm>
          <a:prstGeom prst="rect">
            <a:avLst/>
          </a:prstGeom>
        </p:spPr>
        <p:txBody>
          <a:bodyPr anchorCtr="0" anchor="t" bIns="34275" lIns="68575" spcFirstLastPara="1" rIns="68575" wrap="square" tIns="34275">
            <a:noAutofit/>
          </a:bodyPr>
          <a:lstStyle>
            <a:lvl1pPr indent="-298450" lvl="0" marL="457200" rtl="0">
              <a:spcBef>
                <a:spcPts val="800"/>
              </a:spcBef>
              <a:spcAft>
                <a:spcPts val="0"/>
              </a:spcAft>
              <a:buSzPts val="1100"/>
              <a:buChar char="►"/>
              <a:defRPr/>
            </a:lvl1pPr>
            <a:lvl2pPr indent="-292100" lvl="1" marL="914400" rtl="0">
              <a:spcBef>
                <a:spcPts val="800"/>
              </a:spcBef>
              <a:spcAft>
                <a:spcPts val="0"/>
              </a:spcAft>
              <a:buSzPts val="1000"/>
              <a:buChar char="►"/>
              <a:defRPr/>
            </a:lvl2pPr>
            <a:lvl3pPr indent="-279400" lvl="2" marL="1371600" rtl="0">
              <a:spcBef>
                <a:spcPts val="800"/>
              </a:spcBef>
              <a:spcAft>
                <a:spcPts val="0"/>
              </a:spcAft>
              <a:buSzPts val="800"/>
              <a:buChar char="►"/>
              <a:defRPr/>
            </a:lvl3pPr>
            <a:lvl4pPr indent="-273050" lvl="3" marL="1828800" rtl="0">
              <a:spcBef>
                <a:spcPts val="800"/>
              </a:spcBef>
              <a:spcAft>
                <a:spcPts val="0"/>
              </a:spcAft>
              <a:buSzPts val="700"/>
              <a:buChar char="►"/>
              <a:defRPr/>
            </a:lvl4pPr>
            <a:lvl5pPr indent="-273050" lvl="4" marL="2286000" rtl="0">
              <a:spcBef>
                <a:spcPts val="800"/>
              </a:spcBef>
              <a:spcAft>
                <a:spcPts val="0"/>
              </a:spcAft>
              <a:buSzPts val="700"/>
              <a:buChar char="►"/>
              <a:defRPr/>
            </a:lvl5pPr>
            <a:lvl6pPr indent="-273050" lvl="5" marL="2743200" rtl="0">
              <a:spcBef>
                <a:spcPts val="800"/>
              </a:spcBef>
              <a:spcAft>
                <a:spcPts val="0"/>
              </a:spcAft>
              <a:buSzPts val="700"/>
              <a:buChar char="►"/>
              <a:defRPr/>
            </a:lvl6pPr>
            <a:lvl7pPr indent="-273050" lvl="6" marL="3200400" rtl="0">
              <a:spcBef>
                <a:spcPts val="800"/>
              </a:spcBef>
              <a:spcAft>
                <a:spcPts val="0"/>
              </a:spcAft>
              <a:buSzPts val="700"/>
              <a:buChar char="►"/>
              <a:defRPr/>
            </a:lvl7pPr>
            <a:lvl8pPr indent="-273050" lvl="7" marL="3657600" rtl="0">
              <a:spcBef>
                <a:spcPts val="800"/>
              </a:spcBef>
              <a:spcAft>
                <a:spcPts val="0"/>
              </a:spcAft>
              <a:buSzPts val="700"/>
              <a:buChar char="►"/>
              <a:defRPr/>
            </a:lvl8pPr>
            <a:lvl9pPr indent="-273050" lvl="8" marL="4114800" rtl="0">
              <a:spcBef>
                <a:spcPts val="800"/>
              </a:spcBef>
              <a:spcAft>
                <a:spcPts val="0"/>
              </a:spcAft>
              <a:buSzPts val="700"/>
              <a:buChar char="►"/>
              <a:defRPr/>
            </a:lvl9pPr>
          </a:lstStyle>
          <a:p/>
        </p:txBody>
      </p:sp>
      <p:sp>
        <p:nvSpPr>
          <p:cNvPr id="302" name="Google Shape;302;p31"/>
          <p:cNvSpPr txBox="1"/>
          <p:nvPr>
            <p:ph idx="12" type="sldNum"/>
          </p:nvPr>
        </p:nvSpPr>
        <p:spPr>
          <a:xfrm>
            <a:off x="8536302" y="4749851"/>
            <a:ext cx="548700" cy="393600"/>
          </a:xfrm>
          <a:prstGeom prst="rect">
            <a:avLst/>
          </a:prstGeom>
        </p:spPr>
        <p:txBody>
          <a:bodyPr anchorCtr="0" anchor="b" bIns="34275" lIns="68575" spcFirstLastPara="1" rIns="68575" wrap="square" tIns="34275">
            <a:noAutofit/>
          </a:bodyPr>
          <a:lstStyle>
            <a:lvl1pPr lvl="0" rtl="0">
              <a:buNone/>
              <a:defRPr>
                <a:solidFill>
                  <a:srgbClr val="000000"/>
                </a:solidFill>
              </a:defRPr>
            </a:lvl1pPr>
            <a:lvl2pPr lvl="1" rtl="0">
              <a:buNone/>
              <a:defRPr>
                <a:solidFill>
                  <a:srgbClr val="000000"/>
                </a:solidFill>
              </a:defRPr>
            </a:lvl2pPr>
            <a:lvl3pPr lvl="2" rtl="0">
              <a:buNone/>
              <a:defRPr>
                <a:solidFill>
                  <a:srgbClr val="000000"/>
                </a:solidFill>
              </a:defRPr>
            </a:lvl3pPr>
            <a:lvl4pPr lvl="3" rtl="0">
              <a:buNone/>
              <a:defRPr>
                <a:solidFill>
                  <a:srgbClr val="000000"/>
                </a:solidFill>
              </a:defRPr>
            </a:lvl4pPr>
            <a:lvl5pPr lvl="4" rtl="0">
              <a:buNone/>
              <a:defRPr>
                <a:solidFill>
                  <a:srgbClr val="000000"/>
                </a:solidFill>
              </a:defRPr>
            </a:lvl5pPr>
            <a:lvl6pPr lvl="5" rtl="0">
              <a:buNone/>
              <a:defRPr>
                <a:solidFill>
                  <a:srgbClr val="000000"/>
                </a:solidFill>
              </a:defRPr>
            </a:lvl6pPr>
            <a:lvl7pPr lvl="6" rtl="0">
              <a:buNone/>
              <a:defRPr>
                <a:solidFill>
                  <a:srgbClr val="000000"/>
                </a:solidFill>
              </a:defRPr>
            </a:lvl7pPr>
            <a:lvl8pPr lvl="7" rtl="0">
              <a:buNone/>
              <a:defRPr>
                <a:solidFill>
                  <a:srgbClr val="000000"/>
                </a:solidFill>
              </a:defRPr>
            </a:lvl8pPr>
            <a:lvl9pPr lvl="8" rtl="0">
              <a:buNone/>
              <a:defRPr>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1780"/>
            <a:ext cx="9144009" cy="5150270"/>
            <a:chOff x="0" y="-2373"/>
            <a:chExt cx="12192011" cy="6867027"/>
          </a:xfrm>
        </p:grpSpPr>
        <p:sp>
          <p:nvSpPr>
            <p:cNvPr id="52" name="Google Shape;52;p1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 name="Google Shape;54;p1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 name="Google Shape;55;p1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 name="Google Shape;56;p1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3"/>
            <p:cNvSpPr/>
            <p:nvPr/>
          </p:nvSpPr>
          <p:spPr>
            <a:xfrm rot="-589939">
              <a:off x="8490949" y="1797513"/>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 name="Google Shape;59;p1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60" name="Google Shape;60;p13"/>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1" name="Google Shape;61;p13"/>
          <p:cNvSpPr txBox="1"/>
          <p:nvPr>
            <p:ph type="title"/>
          </p:nvPr>
        </p:nvSpPr>
        <p:spPr>
          <a:xfrm>
            <a:off x="866215" y="730251"/>
            <a:ext cx="6571200" cy="5301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62" name="Google Shape;62;p13"/>
          <p:cNvSpPr txBox="1"/>
          <p:nvPr>
            <p:ph idx="1" type="body"/>
          </p:nvPr>
        </p:nvSpPr>
        <p:spPr>
          <a:xfrm>
            <a:off x="866216" y="1952625"/>
            <a:ext cx="6571200" cy="2562300"/>
          </a:xfrm>
          <a:prstGeom prst="rect">
            <a:avLst/>
          </a:prstGeom>
          <a:noFill/>
          <a:ln>
            <a:noFill/>
          </a:ln>
        </p:spPr>
        <p:txBody>
          <a:bodyPr anchorCtr="0" anchor="t" bIns="34275" lIns="68575" spcFirstLastPara="1" rIns="68575" wrap="square" tIns="34275">
            <a:noAutofit/>
          </a:bodyPr>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63" name="Google Shape;63;p13"/>
          <p:cNvSpPr txBox="1"/>
          <p:nvPr>
            <p:ph idx="10" type="dt"/>
          </p:nvPr>
        </p:nvSpPr>
        <p:spPr>
          <a:xfrm>
            <a:off x="7988204" y="4795546"/>
            <a:ext cx="742800" cy="228600"/>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4" name="Google Shape;64;p13"/>
          <p:cNvSpPr txBox="1"/>
          <p:nvPr>
            <p:ph idx="11" type="ftr"/>
          </p:nvPr>
        </p:nvSpPr>
        <p:spPr>
          <a:xfrm>
            <a:off x="396269" y="4793878"/>
            <a:ext cx="28947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5" name="Google Shape;65;p13"/>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3.png"/><Relationship Id="rId4" Type="http://schemas.openxmlformats.org/officeDocument/2006/relationships/image" Target="../media/image2.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comments" Target="../comments/commen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comments" Target="../comments/comment3.xml"/><Relationship Id="rId4" Type="http://schemas.openxmlformats.org/officeDocument/2006/relationships/image" Target="../media/image50.png"/><Relationship Id="rId5" Type="http://schemas.openxmlformats.org/officeDocument/2006/relationships/image" Target="../media/image25.png"/><Relationship Id="rId6"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42.png"/><Relationship Id="rId8"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3.jpg"/><Relationship Id="rId4" Type="http://schemas.openxmlformats.org/officeDocument/2006/relationships/image" Target="../media/image46.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comments" Target="../comments/commen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5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5.xml"/><Relationship Id="rId4" Type="http://schemas.openxmlformats.org/officeDocument/2006/relationships/image" Target="../media/image48.jpg"/><Relationship Id="rId5" Type="http://schemas.openxmlformats.org/officeDocument/2006/relationships/image" Target="../media/image5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comments" Target="../comments/comment6.xml"/><Relationship Id="rId4" Type="http://schemas.openxmlformats.org/officeDocument/2006/relationships/hyperlink" Target="https://proy51.wixsite.com/antimattermuoniu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comments" Target="../comments/commen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6" name="Shape 306"/>
        <p:cNvGrpSpPr/>
        <p:nvPr/>
      </p:nvGrpSpPr>
      <p:grpSpPr>
        <a:xfrm>
          <a:off x="0" y="0"/>
          <a:ext cx="0" cy="0"/>
          <a:chOff x="0" y="0"/>
          <a:chExt cx="0" cy="0"/>
        </a:xfrm>
      </p:grpSpPr>
      <p:sp>
        <p:nvSpPr>
          <p:cNvPr id="307" name="Google Shape;307;p32"/>
          <p:cNvSpPr/>
          <p:nvPr/>
        </p:nvSpPr>
        <p:spPr>
          <a:xfrm>
            <a:off x="0" y="0"/>
            <a:ext cx="9144000" cy="5142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grpSp>
        <p:nvGrpSpPr>
          <p:cNvPr id="308" name="Google Shape;308;p32"/>
          <p:cNvGrpSpPr/>
          <p:nvPr/>
        </p:nvGrpSpPr>
        <p:grpSpPr>
          <a:xfrm>
            <a:off x="0" y="-1780"/>
            <a:ext cx="9144009" cy="5150270"/>
            <a:chOff x="0" y="-2373"/>
            <a:chExt cx="12192011" cy="6867027"/>
          </a:xfrm>
        </p:grpSpPr>
        <p:sp>
          <p:nvSpPr>
            <p:cNvPr id="309" name="Google Shape;309;p3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32"/>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2"/>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32"/>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2"/>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 name="Google Shape;314;p32"/>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32"/>
            <p:cNvSpPr/>
            <p:nvPr/>
          </p:nvSpPr>
          <p:spPr>
            <a:xfrm rot="-589939">
              <a:off x="8490949" y="4185114"/>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 name="Google Shape;316;p32"/>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17" name="Google Shape;317;p32"/>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8" name="Google Shape;318;p32"/>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32"/>
          <p:cNvSpPr txBox="1"/>
          <p:nvPr>
            <p:ph type="ctrTitle"/>
          </p:nvPr>
        </p:nvSpPr>
        <p:spPr>
          <a:xfrm>
            <a:off x="1262378" y="857250"/>
            <a:ext cx="6619200" cy="2541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FFFFFF"/>
              </a:buClr>
              <a:buSzPts val="5400"/>
              <a:buFont typeface="Century Gothic"/>
              <a:buNone/>
            </a:pPr>
            <a:r>
              <a:rPr lang="en" sz="5400">
                <a:solidFill>
                  <a:srgbClr val="FFFFFF"/>
                </a:solidFill>
                <a:latin typeface="Cambria"/>
                <a:ea typeface="Cambria"/>
                <a:cs typeface="Cambria"/>
                <a:sym typeface="Cambria"/>
              </a:rPr>
              <a:t>IPRO 497 - 204: </a:t>
            </a:r>
            <a:br>
              <a:rPr lang="en" sz="5400">
                <a:solidFill>
                  <a:srgbClr val="FFFFFF"/>
                </a:solidFill>
                <a:latin typeface="Cambria"/>
                <a:ea typeface="Cambria"/>
                <a:cs typeface="Cambria"/>
                <a:sym typeface="Cambria"/>
              </a:rPr>
            </a:br>
            <a:r>
              <a:rPr lang="en" sz="5400">
                <a:solidFill>
                  <a:srgbClr val="FFFFFF"/>
                </a:solidFill>
                <a:latin typeface="Cambria"/>
                <a:ea typeface="Cambria"/>
                <a:cs typeface="Cambria"/>
                <a:sym typeface="Cambria"/>
              </a:rPr>
              <a:t>Antimatter Gravity Interferometer</a:t>
            </a:r>
            <a:br>
              <a:rPr lang="en" sz="3800">
                <a:solidFill>
                  <a:srgbClr val="FFFFFF"/>
                </a:solidFill>
              </a:rPr>
            </a:br>
            <a:endParaRPr sz="3800">
              <a:solidFill>
                <a:srgbClr val="FFFFFF"/>
              </a:solidFill>
            </a:endParaRPr>
          </a:p>
        </p:txBody>
      </p:sp>
      <p:sp>
        <p:nvSpPr>
          <p:cNvPr id="320" name="Google Shape;320;p32"/>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21" name="Google Shape;321;p32"/>
          <p:cNvSpPr txBox="1"/>
          <p:nvPr/>
        </p:nvSpPr>
        <p:spPr>
          <a:xfrm>
            <a:off x="3178850" y="363415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400">
                <a:solidFill>
                  <a:schemeClr val="dk2"/>
                </a:solidFill>
                <a:latin typeface="Cambria"/>
                <a:ea typeface="Cambria"/>
                <a:cs typeface="Cambria"/>
                <a:sym typeface="Cambria"/>
              </a:rPr>
              <a:t>FINAL</a:t>
            </a:r>
            <a:r>
              <a:rPr lang="en" sz="2400">
                <a:solidFill>
                  <a:schemeClr val="dk2"/>
                </a:solidFill>
                <a:latin typeface="Cambria"/>
                <a:ea typeface="Cambria"/>
                <a:cs typeface="Cambria"/>
                <a:sym typeface="Cambria"/>
              </a:rPr>
              <a:t> PRESENTATION</a:t>
            </a:r>
            <a:endParaRPr sz="1100">
              <a:solidFill>
                <a:schemeClr val="accent1"/>
              </a:solidFill>
              <a:latin typeface="Cambria"/>
              <a:ea typeface="Cambria"/>
              <a:cs typeface="Cambria"/>
              <a:sym typeface="Cambria"/>
            </a:endParaRPr>
          </a:p>
          <a:p>
            <a:pPr indent="0" lvl="0" marL="0" rtl="0" algn="ctr">
              <a:lnSpc>
                <a:spcPct val="90000"/>
              </a:lnSpc>
              <a:spcBef>
                <a:spcPts val="800"/>
              </a:spcBef>
              <a:spcAft>
                <a:spcPts val="0"/>
              </a:spcAft>
              <a:buNone/>
            </a:pPr>
            <a:r>
              <a:rPr lang="en" sz="2400">
                <a:solidFill>
                  <a:schemeClr val="dk2"/>
                </a:solidFill>
                <a:latin typeface="Cambria"/>
                <a:ea typeface="Cambria"/>
                <a:cs typeface="Cambria"/>
                <a:sym typeface="Cambria"/>
              </a:rPr>
              <a:t>NOVEMBER 21</a:t>
            </a:r>
            <a:r>
              <a:rPr lang="en" sz="2400">
                <a:solidFill>
                  <a:schemeClr val="dk2"/>
                </a:solidFill>
                <a:latin typeface="Cambria"/>
                <a:ea typeface="Cambria"/>
                <a:cs typeface="Cambria"/>
                <a:sym typeface="Cambria"/>
              </a:rPr>
              <a:t>,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1"/>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500">
                <a:latin typeface="Cambria"/>
                <a:ea typeface="Cambria"/>
                <a:cs typeface="Cambria"/>
                <a:sym typeface="Cambria"/>
              </a:rPr>
              <a:t>Huygens-Fresnel Principle</a:t>
            </a:r>
            <a:endParaRPr sz="4500">
              <a:latin typeface="Cambria"/>
              <a:ea typeface="Cambria"/>
              <a:cs typeface="Cambria"/>
              <a:sym typeface="Cambria"/>
            </a:endParaRPr>
          </a:p>
        </p:txBody>
      </p:sp>
      <p:sp>
        <p:nvSpPr>
          <p:cNvPr id="400" name="Google Shape;400;p4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01" name="Google Shape;401;p41"/>
          <p:cNvPicPr preferRelativeResize="0"/>
          <p:nvPr/>
        </p:nvPicPr>
        <p:blipFill>
          <a:blip r:embed="rId3">
            <a:alphaModFix/>
          </a:blip>
          <a:stretch>
            <a:fillRect/>
          </a:stretch>
        </p:blipFill>
        <p:spPr>
          <a:xfrm>
            <a:off x="1879603" y="1757424"/>
            <a:ext cx="5153084" cy="329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Initial </a:t>
            </a:r>
            <a:r>
              <a:rPr lang="en" sz="4800">
                <a:latin typeface="Cambria"/>
                <a:ea typeface="Cambria"/>
                <a:cs typeface="Cambria"/>
                <a:sym typeface="Cambria"/>
              </a:rPr>
              <a:t>Goals</a:t>
            </a:r>
            <a:endParaRPr sz="4800">
              <a:latin typeface="Cambria"/>
              <a:ea typeface="Cambria"/>
              <a:cs typeface="Cambria"/>
              <a:sym typeface="Cambria"/>
            </a:endParaRPr>
          </a:p>
        </p:txBody>
      </p:sp>
      <p:sp>
        <p:nvSpPr>
          <p:cNvPr id="407" name="Google Shape;407;p42"/>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77825" lvl="0" marL="457200" rtl="0" algn="l">
              <a:spcBef>
                <a:spcPts val="800"/>
              </a:spcBef>
              <a:spcAft>
                <a:spcPts val="0"/>
              </a:spcAft>
              <a:buClr>
                <a:srgbClr val="000000"/>
              </a:buClr>
              <a:buSzPts val="2350"/>
              <a:buFont typeface="Cambria"/>
              <a:buChar char="❏"/>
            </a:pPr>
            <a:r>
              <a:rPr lang="en" sz="2350">
                <a:latin typeface="Cambria"/>
                <a:ea typeface="Cambria"/>
                <a:cs typeface="Cambria"/>
                <a:sym typeface="Cambria"/>
              </a:rPr>
              <a:t>Decrease runtime of simulation</a:t>
            </a:r>
            <a:endParaRPr sz="2350">
              <a:latin typeface="Cambria"/>
              <a:ea typeface="Cambria"/>
              <a:cs typeface="Cambria"/>
              <a:sym typeface="Cambria"/>
            </a:endParaRPr>
          </a:p>
          <a:p>
            <a:pPr indent="-377825" lvl="1" marL="914400" rtl="0" algn="l">
              <a:spcBef>
                <a:spcPts val="1000"/>
              </a:spcBef>
              <a:spcAft>
                <a:spcPts val="0"/>
              </a:spcAft>
              <a:buClr>
                <a:srgbClr val="000000"/>
              </a:buClr>
              <a:buSzPts val="2350"/>
              <a:buFont typeface="Cambria"/>
              <a:buChar char="❏"/>
            </a:pPr>
            <a:r>
              <a:rPr lang="en" sz="2350">
                <a:latin typeface="Cambria"/>
                <a:ea typeface="Cambria"/>
                <a:cs typeface="Cambria"/>
                <a:sym typeface="Cambria"/>
              </a:rPr>
              <a:t>Parallelize more parts of algorithm</a:t>
            </a:r>
            <a:endParaRPr sz="2350">
              <a:latin typeface="Cambria"/>
              <a:ea typeface="Cambria"/>
              <a:cs typeface="Cambria"/>
              <a:sym typeface="Cambria"/>
            </a:endParaRPr>
          </a:p>
          <a:p>
            <a:pPr indent="-377825" lvl="1" marL="914400" rtl="0" algn="l">
              <a:spcBef>
                <a:spcPts val="1000"/>
              </a:spcBef>
              <a:spcAft>
                <a:spcPts val="0"/>
              </a:spcAft>
              <a:buClr>
                <a:srgbClr val="000000"/>
              </a:buClr>
              <a:buSzPts val="2350"/>
              <a:buFont typeface="Cambria"/>
              <a:buChar char="❏"/>
            </a:pPr>
            <a:r>
              <a:rPr lang="en" sz="2350">
                <a:latin typeface="Cambria"/>
                <a:ea typeface="Cambria"/>
                <a:cs typeface="Cambria"/>
                <a:sym typeface="Cambria"/>
              </a:rPr>
              <a:t>Identify sub-algorithms that take the longest time </a:t>
            </a:r>
            <a:endParaRPr sz="2350">
              <a:latin typeface="Cambria"/>
              <a:ea typeface="Cambria"/>
              <a:cs typeface="Cambria"/>
              <a:sym typeface="Cambria"/>
            </a:endParaRPr>
          </a:p>
          <a:p>
            <a:pPr indent="-377825" lvl="1" marL="914400" rtl="0" algn="l">
              <a:spcBef>
                <a:spcPts val="1000"/>
              </a:spcBef>
              <a:spcAft>
                <a:spcPts val="0"/>
              </a:spcAft>
              <a:buClr>
                <a:srgbClr val="000000"/>
              </a:buClr>
              <a:buSzPts val="2350"/>
              <a:buFont typeface="Cambria"/>
              <a:buChar char="❏"/>
            </a:pPr>
            <a:r>
              <a:rPr lang="en" sz="2350">
                <a:latin typeface="Cambria"/>
                <a:ea typeface="Cambria"/>
                <a:cs typeface="Cambria"/>
                <a:sym typeface="Cambria"/>
              </a:rPr>
              <a:t>Attempt to correct those algorithms</a:t>
            </a:r>
            <a:endParaRPr sz="2350">
              <a:latin typeface="Cambria"/>
              <a:ea typeface="Cambria"/>
              <a:cs typeface="Cambria"/>
              <a:sym typeface="Cambria"/>
            </a:endParaRPr>
          </a:p>
          <a:p>
            <a:pPr indent="-377825" lvl="0" marL="457200" rtl="0" algn="l">
              <a:spcBef>
                <a:spcPts val="1000"/>
              </a:spcBef>
              <a:spcAft>
                <a:spcPts val="0"/>
              </a:spcAft>
              <a:buClr>
                <a:srgbClr val="000000"/>
              </a:buClr>
              <a:buSzPts val="2350"/>
              <a:buFont typeface="Cambria"/>
              <a:buChar char="❏"/>
            </a:pPr>
            <a:r>
              <a:rPr lang="en" sz="2350">
                <a:latin typeface="Cambria"/>
                <a:ea typeface="Cambria"/>
                <a:cs typeface="Cambria"/>
                <a:sym typeface="Cambria"/>
              </a:rPr>
              <a:t>Allow gratings to be procedurally generated/pseudo-random</a:t>
            </a:r>
            <a:endParaRPr sz="2350">
              <a:latin typeface="Cambria"/>
              <a:ea typeface="Cambria"/>
              <a:cs typeface="Cambria"/>
              <a:sym typeface="Cambria"/>
            </a:endParaRPr>
          </a:p>
          <a:p>
            <a:pPr indent="-377825" lvl="0" marL="457200" rtl="0" algn="l">
              <a:spcBef>
                <a:spcPts val="1000"/>
              </a:spcBef>
              <a:spcAft>
                <a:spcPts val="0"/>
              </a:spcAft>
              <a:buClr>
                <a:srgbClr val="000000"/>
              </a:buClr>
              <a:buSzPts val="2350"/>
              <a:buFont typeface="Cambria"/>
              <a:buChar char="❏"/>
            </a:pPr>
            <a:r>
              <a:rPr lang="en" sz="2350">
                <a:latin typeface="Cambria"/>
                <a:ea typeface="Cambria"/>
                <a:cs typeface="Cambria"/>
                <a:sym typeface="Cambria"/>
              </a:rPr>
              <a:t>Make simulation 3-dimensional</a:t>
            </a:r>
            <a:endParaRPr sz="2350">
              <a:latin typeface="Cambria"/>
              <a:ea typeface="Cambria"/>
              <a:cs typeface="Cambria"/>
              <a:sym typeface="Cambria"/>
            </a:endParaRPr>
          </a:p>
          <a:p>
            <a:pPr indent="0" lvl="0" marL="0" rtl="0" algn="l">
              <a:spcBef>
                <a:spcPts val="1000"/>
              </a:spcBef>
              <a:spcAft>
                <a:spcPts val="0"/>
              </a:spcAft>
              <a:buNone/>
            </a:pPr>
            <a:r>
              <a:t/>
            </a:r>
            <a:endParaRPr sz="2300">
              <a:solidFill>
                <a:srgbClr val="000000"/>
              </a:solidFill>
              <a:latin typeface="Cambria"/>
              <a:ea typeface="Cambria"/>
              <a:cs typeface="Cambria"/>
              <a:sym typeface="Cambria"/>
            </a:endParaRPr>
          </a:p>
        </p:txBody>
      </p:sp>
      <p:sp>
        <p:nvSpPr>
          <p:cNvPr id="408" name="Google Shape;408;p4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531601" y="7606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Analyzing Runtime</a:t>
            </a:r>
            <a:endParaRPr sz="2350">
              <a:solidFill>
                <a:srgbClr val="3F3F3F"/>
              </a:solidFill>
              <a:latin typeface="Cambria"/>
              <a:ea typeface="Cambria"/>
              <a:cs typeface="Cambria"/>
              <a:sym typeface="Cambria"/>
            </a:endParaRPr>
          </a:p>
        </p:txBody>
      </p:sp>
      <p:sp>
        <p:nvSpPr>
          <p:cNvPr id="414" name="Google Shape;414;p43"/>
          <p:cNvSpPr txBox="1"/>
          <p:nvPr>
            <p:ph idx="1" type="body"/>
          </p:nvPr>
        </p:nvSpPr>
        <p:spPr>
          <a:xfrm>
            <a:off x="328550" y="1717550"/>
            <a:ext cx="8487600" cy="3175500"/>
          </a:xfrm>
          <a:prstGeom prst="rect">
            <a:avLst/>
          </a:prstGeom>
        </p:spPr>
        <p:txBody>
          <a:bodyPr anchorCtr="0" anchor="t" bIns="34275" lIns="68575" spcFirstLastPara="1" rIns="68575" wrap="square" tIns="34275">
            <a:noAutofit/>
          </a:bodyPr>
          <a:lstStyle/>
          <a:p>
            <a:pPr indent="-368300" lvl="0" marL="457200" rtl="0" algn="l">
              <a:spcBef>
                <a:spcPts val="0"/>
              </a:spcBef>
              <a:spcAft>
                <a:spcPts val="0"/>
              </a:spcAft>
              <a:buClr>
                <a:srgbClr val="000000"/>
              </a:buClr>
              <a:buSzPts val="2200"/>
              <a:buFont typeface="Cambria"/>
              <a:buChar char="❏"/>
            </a:pPr>
            <a:r>
              <a:rPr lang="en" sz="2200">
                <a:solidFill>
                  <a:srgbClr val="000000"/>
                </a:solidFill>
                <a:latin typeface="Cambria"/>
                <a:ea typeface="Cambria"/>
                <a:cs typeface="Cambria"/>
                <a:sym typeface="Cambria"/>
              </a:rPr>
              <a:t>Diagnosing performance is required to optimize an algorithm</a:t>
            </a:r>
            <a:endParaRPr sz="2200">
              <a:solidFill>
                <a:srgbClr val="000000"/>
              </a:solidFill>
              <a:latin typeface="Cambria"/>
              <a:ea typeface="Cambria"/>
              <a:cs typeface="Cambria"/>
              <a:sym typeface="Cambria"/>
            </a:endParaRPr>
          </a:p>
          <a:p>
            <a:pPr indent="-368300" lvl="1" marL="914400" rtl="0" algn="l">
              <a:spcBef>
                <a:spcPts val="1000"/>
              </a:spcBef>
              <a:spcAft>
                <a:spcPts val="0"/>
              </a:spcAft>
              <a:buClr>
                <a:srgbClr val="000000"/>
              </a:buClr>
              <a:buSzPts val="2200"/>
              <a:buFont typeface="Cambria"/>
              <a:buChar char="❏"/>
            </a:pPr>
            <a:r>
              <a:rPr lang="en" sz="2200">
                <a:solidFill>
                  <a:srgbClr val="000000"/>
                </a:solidFill>
                <a:latin typeface="Cambria"/>
                <a:ea typeface="Cambria"/>
                <a:cs typeface="Cambria"/>
                <a:sym typeface="Cambria"/>
              </a:rPr>
              <a:t>CPU usage</a:t>
            </a:r>
            <a:endParaRPr sz="2200">
              <a:solidFill>
                <a:srgbClr val="000000"/>
              </a:solidFill>
              <a:latin typeface="Cambria"/>
              <a:ea typeface="Cambria"/>
              <a:cs typeface="Cambria"/>
              <a:sym typeface="Cambria"/>
            </a:endParaRPr>
          </a:p>
          <a:p>
            <a:pPr indent="-368300" lvl="1" marL="914400" rtl="0" algn="l">
              <a:spcBef>
                <a:spcPts val="1000"/>
              </a:spcBef>
              <a:spcAft>
                <a:spcPts val="0"/>
              </a:spcAft>
              <a:buClr>
                <a:srgbClr val="000000"/>
              </a:buClr>
              <a:buSzPts val="2200"/>
              <a:buFont typeface="Cambria"/>
              <a:buChar char="❏"/>
            </a:pPr>
            <a:r>
              <a:rPr lang="en" sz="2200">
                <a:solidFill>
                  <a:srgbClr val="000000"/>
                </a:solidFill>
                <a:latin typeface="Cambria"/>
                <a:ea typeface="Cambria"/>
                <a:cs typeface="Cambria"/>
                <a:sym typeface="Cambria"/>
              </a:rPr>
              <a:t>VRAM usage</a:t>
            </a:r>
            <a:endParaRPr sz="2200">
              <a:solidFill>
                <a:srgbClr val="000000"/>
              </a:solidFill>
              <a:latin typeface="Cambria"/>
              <a:ea typeface="Cambria"/>
              <a:cs typeface="Cambria"/>
              <a:sym typeface="Cambria"/>
            </a:endParaRPr>
          </a:p>
          <a:p>
            <a:pPr indent="-368300" lvl="1" marL="914400" rtl="0" algn="l">
              <a:spcBef>
                <a:spcPts val="1000"/>
              </a:spcBef>
              <a:spcAft>
                <a:spcPts val="0"/>
              </a:spcAft>
              <a:buClr>
                <a:srgbClr val="000000"/>
              </a:buClr>
              <a:buSzPts val="2200"/>
              <a:buFont typeface="Cambria"/>
              <a:buChar char="❏"/>
            </a:pPr>
            <a:r>
              <a:rPr lang="en" sz="2200">
                <a:solidFill>
                  <a:srgbClr val="000000"/>
                </a:solidFill>
                <a:latin typeface="Cambria"/>
                <a:ea typeface="Cambria"/>
                <a:cs typeface="Cambria"/>
                <a:sym typeface="Cambria"/>
              </a:rPr>
              <a:t>Memory usage</a:t>
            </a:r>
            <a:endParaRPr sz="2200">
              <a:solidFill>
                <a:srgbClr val="000000"/>
              </a:solidFill>
              <a:latin typeface="Cambria"/>
              <a:ea typeface="Cambria"/>
              <a:cs typeface="Cambria"/>
              <a:sym typeface="Cambria"/>
            </a:endParaRPr>
          </a:p>
          <a:p>
            <a:pPr indent="-368300" lvl="0" marL="457200" rtl="0" algn="l">
              <a:spcBef>
                <a:spcPts val="1000"/>
              </a:spcBef>
              <a:spcAft>
                <a:spcPts val="0"/>
              </a:spcAft>
              <a:buClr>
                <a:srgbClr val="000000"/>
              </a:buClr>
              <a:buSzPts val="2200"/>
              <a:buFont typeface="Cambria"/>
              <a:buChar char="❏"/>
            </a:pPr>
            <a:r>
              <a:rPr lang="en" sz="2200">
                <a:solidFill>
                  <a:srgbClr val="000000"/>
                </a:solidFill>
                <a:latin typeface="Cambria"/>
                <a:ea typeface="Cambria"/>
                <a:cs typeface="Cambria"/>
                <a:sym typeface="Cambria"/>
              </a:rPr>
              <a:t>We found that runtime scales O(N</a:t>
            </a:r>
            <a:r>
              <a:rPr baseline="30000" lang="en" sz="2200">
                <a:solidFill>
                  <a:srgbClr val="000000"/>
                </a:solidFill>
                <a:latin typeface="Cambria"/>
                <a:ea typeface="Cambria"/>
                <a:cs typeface="Cambria"/>
                <a:sym typeface="Cambria"/>
              </a:rPr>
              <a:t>2</a:t>
            </a:r>
            <a:r>
              <a:rPr lang="en" sz="2200">
                <a:solidFill>
                  <a:srgbClr val="000000"/>
                </a:solidFill>
                <a:latin typeface="Cambria"/>
                <a:ea typeface="Cambria"/>
                <a:cs typeface="Cambria"/>
                <a:sym typeface="Cambria"/>
              </a:rPr>
              <a:t>) as a function of point sources used</a:t>
            </a:r>
            <a:endParaRPr sz="2200">
              <a:solidFill>
                <a:srgbClr val="000000"/>
              </a:solidFill>
              <a:latin typeface="Cambria"/>
              <a:ea typeface="Cambria"/>
              <a:cs typeface="Cambria"/>
              <a:sym typeface="Cambria"/>
            </a:endParaRPr>
          </a:p>
          <a:p>
            <a:pPr indent="-368300" lvl="0" marL="457200" rtl="0" algn="l">
              <a:spcBef>
                <a:spcPts val="1000"/>
              </a:spcBef>
              <a:spcAft>
                <a:spcPts val="1000"/>
              </a:spcAft>
              <a:buClr>
                <a:srgbClr val="000000"/>
              </a:buClr>
              <a:buSzPts val="2200"/>
              <a:buFont typeface="Cambria"/>
              <a:buChar char="❏"/>
            </a:pPr>
            <a:r>
              <a:rPr lang="en" sz="2200">
                <a:solidFill>
                  <a:srgbClr val="000000"/>
                </a:solidFill>
                <a:latin typeface="Cambria"/>
                <a:ea typeface="Cambria"/>
                <a:cs typeface="Cambria"/>
                <a:sym typeface="Cambria"/>
              </a:rPr>
              <a:t>We also found that VRAM usage scales linearly as a function of point sources used</a:t>
            </a:r>
            <a:endParaRPr sz="2200">
              <a:solidFill>
                <a:srgbClr val="000000"/>
              </a:solidFill>
              <a:latin typeface="Cambria"/>
              <a:ea typeface="Cambria"/>
              <a:cs typeface="Cambria"/>
              <a:sym typeface="Cambria"/>
            </a:endParaRPr>
          </a:p>
        </p:txBody>
      </p:sp>
      <p:sp>
        <p:nvSpPr>
          <p:cNvPr id="415" name="Google Shape;415;p4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531601" y="7606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Analyzing Runtime</a:t>
            </a:r>
            <a:endParaRPr sz="4800">
              <a:latin typeface="Cambria"/>
              <a:ea typeface="Cambria"/>
              <a:cs typeface="Cambria"/>
              <a:sym typeface="Cambria"/>
            </a:endParaRPr>
          </a:p>
        </p:txBody>
      </p:sp>
      <p:pic>
        <p:nvPicPr>
          <p:cNvPr id="421" name="Google Shape;421;p44"/>
          <p:cNvPicPr preferRelativeResize="0"/>
          <p:nvPr/>
        </p:nvPicPr>
        <p:blipFill rotWithShape="1">
          <a:blip r:embed="rId3">
            <a:alphaModFix/>
          </a:blip>
          <a:srcRect b="1133" l="0" r="0" t="10332"/>
          <a:stretch/>
        </p:blipFill>
        <p:spPr>
          <a:xfrm>
            <a:off x="152400" y="1767175"/>
            <a:ext cx="5134375" cy="3037250"/>
          </a:xfrm>
          <a:prstGeom prst="rect">
            <a:avLst/>
          </a:prstGeom>
          <a:noFill/>
          <a:ln>
            <a:noFill/>
          </a:ln>
        </p:spPr>
      </p:pic>
      <p:sp>
        <p:nvSpPr>
          <p:cNvPr id="422" name="Google Shape;422;p4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23" name="Google Shape;423;p44"/>
          <p:cNvGraphicFramePr/>
          <p:nvPr/>
        </p:nvGraphicFramePr>
        <p:xfrm>
          <a:off x="5229700" y="1455525"/>
          <a:ext cx="3000000" cy="3000000"/>
        </p:xfrm>
        <a:graphic>
          <a:graphicData uri="http://schemas.openxmlformats.org/drawingml/2006/table">
            <a:tbl>
              <a:tblPr>
                <a:noFill/>
                <a:tableStyleId>{CFBBF4EC-BB7F-4CE9-AC38-7FEFBA0B7520}</a:tableStyleId>
              </a:tblPr>
              <a:tblGrid>
                <a:gridCol w="1643225"/>
                <a:gridCol w="1794750"/>
              </a:tblGrid>
              <a:tr h="571775">
                <a:tc>
                  <a:txBody>
                    <a:bodyPr/>
                    <a:lstStyle/>
                    <a:p>
                      <a:pPr indent="0" lvl="0" marL="0" rtl="0" algn="ctr">
                        <a:lnSpc>
                          <a:spcPct val="115000"/>
                        </a:lnSpc>
                        <a:spcBef>
                          <a:spcPts val="0"/>
                        </a:spcBef>
                        <a:spcAft>
                          <a:spcPts val="0"/>
                        </a:spcAft>
                        <a:buNone/>
                      </a:pPr>
                      <a:r>
                        <a:rPr b="1" lang="en" sz="1500"/>
                        <a:t>N</a:t>
                      </a:r>
                      <a:r>
                        <a:rPr b="1" lang="en" sz="1500"/>
                        <a:t> (# of total point sources)</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500"/>
                        <a:t>total-time (hours)</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980000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0.142171</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1960000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0.585482</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2940000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1.320947</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3920000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2.345460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5880000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5.268576</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7840000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9.575953</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11760000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21.491627</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15680000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37.175367</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5"/>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Analyzing Runtime</a:t>
            </a:r>
            <a:endParaRPr sz="4800">
              <a:latin typeface="Cambria"/>
              <a:ea typeface="Cambria"/>
              <a:cs typeface="Cambria"/>
              <a:sym typeface="Cambria"/>
            </a:endParaRPr>
          </a:p>
        </p:txBody>
      </p:sp>
      <p:sp>
        <p:nvSpPr>
          <p:cNvPr id="429" name="Google Shape;429;p4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30" name="Google Shape;430;p45"/>
          <p:cNvGraphicFramePr/>
          <p:nvPr/>
        </p:nvGraphicFramePr>
        <p:xfrm>
          <a:off x="5229700" y="1455525"/>
          <a:ext cx="3000000" cy="3000000"/>
        </p:xfrm>
        <a:graphic>
          <a:graphicData uri="http://schemas.openxmlformats.org/drawingml/2006/table">
            <a:tbl>
              <a:tblPr>
                <a:noFill/>
                <a:tableStyleId>{CFBBF4EC-BB7F-4CE9-AC38-7FEFBA0B7520}</a:tableStyleId>
              </a:tblPr>
              <a:tblGrid>
                <a:gridCol w="1643225"/>
                <a:gridCol w="1794750"/>
              </a:tblGrid>
              <a:tr h="571775">
                <a:tc>
                  <a:txBody>
                    <a:bodyPr/>
                    <a:lstStyle/>
                    <a:p>
                      <a:pPr indent="0" lvl="0" marL="0" rtl="0" algn="ctr">
                        <a:lnSpc>
                          <a:spcPct val="115000"/>
                        </a:lnSpc>
                        <a:spcBef>
                          <a:spcPts val="0"/>
                        </a:spcBef>
                        <a:spcAft>
                          <a:spcPts val="0"/>
                        </a:spcAft>
                        <a:buNone/>
                      </a:pPr>
                      <a:r>
                        <a:rPr b="1" lang="en" sz="1500"/>
                        <a:t>N</a:t>
                      </a:r>
                      <a:r>
                        <a:rPr b="1" lang="en" sz="1500"/>
                        <a:t> (# of total point sources)</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500"/>
                        <a:t>RAM used (GB)</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980000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0.599099</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1960000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1.121924</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2940000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1.643728</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3920000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2.162176</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5880000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3.223385</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7840000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4.260962</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11760000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6.360155</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5600">
                <a:tc>
                  <a:txBody>
                    <a:bodyPr/>
                    <a:lstStyle/>
                    <a:p>
                      <a:pPr indent="0" lvl="0" marL="0" rtl="0" algn="ctr">
                        <a:lnSpc>
                          <a:spcPct val="115000"/>
                        </a:lnSpc>
                        <a:spcBef>
                          <a:spcPts val="0"/>
                        </a:spcBef>
                        <a:spcAft>
                          <a:spcPts val="0"/>
                        </a:spcAft>
                        <a:buNone/>
                      </a:pPr>
                      <a:r>
                        <a:rPr lang="en" sz="1500"/>
                        <a:t>15680000</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500"/>
                        <a:t>8.429974</a:t>
                      </a:r>
                      <a:endParaRPr sz="1500"/>
                    </a:p>
                  </a:txBody>
                  <a:tcPr marT="38100" marB="381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pic>
        <p:nvPicPr>
          <p:cNvPr id="431" name="Google Shape;431;p45"/>
          <p:cNvPicPr preferRelativeResize="0"/>
          <p:nvPr/>
        </p:nvPicPr>
        <p:blipFill rotWithShape="1">
          <a:blip r:embed="rId3">
            <a:alphaModFix/>
          </a:blip>
          <a:srcRect b="0" l="0" r="0" t="0"/>
          <a:stretch/>
        </p:blipFill>
        <p:spPr>
          <a:xfrm>
            <a:off x="533400" y="1657125"/>
            <a:ext cx="4546950" cy="341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37" name="Google Shape;437;p46"/>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71475" lvl="0" marL="457200" rtl="0" algn="l">
              <a:spcBef>
                <a:spcPts val="0"/>
              </a:spcBef>
              <a:spcAft>
                <a:spcPts val="0"/>
              </a:spcAft>
              <a:buClr>
                <a:srgbClr val="000000"/>
              </a:buClr>
              <a:buSzPts val="2250"/>
              <a:buFont typeface="Cambria"/>
              <a:buChar char="❏"/>
            </a:pPr>
            <a:r>
              <a:rPr lang="en" sz="2250">
                <a:solidFill>
                  <a:srgbClr val="000000"/>
                </a:solidFill>
                <a:latin typeface="Cambria"/>
                <a:ea typeface="Cambria"/>
                <a:cs typeface="Cambria"/>
                <a:sym typeface="Cambria"/>
              </a:rPr>
              <a:t>Ran the simulation with varying </a:t>
            </a:r>
            <a:r>
              <a:rPr lang="en" sz="2250">
                <a:solidFill>
                  <a:srgbClr val="000000"/>
                </a:solidFill>
                <a:latin typeface="Cambria"/>
                <a:ea typeface="Cambria"/>
                <a:cs typeface="Cambria"/>
                <a:sym typeface="Cambria"/>
              </a:rPr>
              <a:t>source point parameters</a:t>
            </a:r>
            <a:endParaRPr sz="2250">
              <a:solidFill>
                <a:srgbClr val="000000"/>
              </a:solidFill>
              <a:latin typeface="Cambria"/>
              <a:ea typeface="Cambria"/>
              <a:cs typeface="Cambria"/>
              <a:sym typeface="Cambria"/>
            </a:endParaRPr>
          </a:p>
          <a:p>
            <a:pPr indent="-371475" lvl="1" marL="914400" rtl="0" algn="l">
              <a:spcBef>
                <a:spcPts val="1000"/>
              </a:spcBef>
              <a:spcAft>
                <a:spcPts val="0"/>
              </a:spcAft>
              <a:buClr>
                <a:srgbClr val="000000"/>
              </a:buClr>
              <a:buSzPts val="2250"/>
              <a:buFont typeface="Cambria"/>
              <a:buChar char="❏"/>
            </a:pPr>
            <a:r>
              <a:rPr lang="en" sz="2250">
                <a:solidFill>
                  <a:srgbClr val="000000"/>
                </a:solidFill>
                <a:latin typeface="Cambria"/>
                <a:ea typeface="Cambria"/>
                <a:cs typeface="Cambria"/>
                <a:sym typeface="Cambria"/>
              </a:rPr>
              <a:t>When trends in results stop changing is indicative of the most accurate results </a:t>
            </a:r>
            <a:endParaRPr sz="2250">
              <a:solidFill>
                <a:srgbClr val="000000"/>
              </a:solidFill>
              <a:latin typeface="Cambria"/>
              <a:ea typeface="Cambria"/>
              <a:cs typeface="Cambria"/>
              <a:sym typeface="Cambria"/>
            </a:endParaRPr>
          </a:p>
          <a:p>
            <a:pPr indent="-371475" lvl="1" marL="914400" rtl="0" algn="l">
              <a:spcBef>
                <a:spcPts val="1000"/>
              </a:spcBef>
              <a:spcAft>
                <a:spcPts val="0"/>
              </a:spcAft>
              <a:buClr>
                <a:srgbClr val="000000"/>
              </a:buClr>
              <a:buSzPts val="2250"/>
              <a:buFont typeface="Cambria"/>
              <a:buChar char="❏"/>
            </a:pPr>
            <a:r>
              <a:rPr lang="en" sz="2250">
                <a:solidFill>
                  <a:schemeClr val="dk1"/>
                </a:solidFill>
                <a:latin typeface="Cambria"/>
                <a:ea typeface="Cambria"/>
                <a:cs typeface="Cambria"/>
                <a:sym typeface="Cambria"/>
              </a:rPr>
              <a:t>Ideal testing parameter </a:t>
            </a:r>
            <a:endParaRPr sz="2250">
              <a:solidFill>
                <a:schemeClr val="dk1"/>
              </a:solidFill>
              <a:latin typeface="Cambria"/>
              <a:ea typeface="Cambria"/>
              <a:cs typeface="Cambria"/>
              <a:sym typeface="Cambria"/>
            </a:endParaRPr>
          </a:p>
          <a:p>
            <a:pPr indent="-371475" lvl="2" marL="1371600" rtl="0" algn="l">
              <a:spcBef>
                <a:spcPts val="1000"/>
              </a:spcBef>
              <a:spcAft>
                <a:spcPts val="0"/>
              </a:spcAft>
              <a:buClr>
                <a:srgbClr val="000000"/>
              </a:buClr>
              <a:buSzPts val="2250"/>
              <a:buFont typeface="Cambria"/>
              <a:buChar char="❏"/>
            </a:pPr>
            <a:r>
              <a:rPr lang="en" sz="2250">
                <a:solidFill>
                  <a:schemeClr val="dk1"/>
                </a:solidFill>
                <a:latin typeface="Cambria"/>
                <a:ea typeface="Cambria"/>
                <a:cs typeface="Cambria"/>
                <a:sym typeface="Cambria"/>
              </a:rPr>
              <a:t>Increase in source points would not yield more accurate or different results</a:t>
            </a:r>
            <a:endParaRPr sz="2250">
              <a:solidFill>
                <a:srgbClr val="000000"/>
              </a:solidFill>
              <a:latin typeface="Cambria"/>
              <a:ea typeface="Cambria"/>
              <a:cs typeface="Cambria"/>
              <a:sym typeface="Cambria"/>
            </a:endParaRPr>
          </a:p>
          <a:p>
            <a:pPr indent="-371475" lvl="0" marL="457200" rtl="0" algn="l">
              <a:spcBef>
                <a:spcPts val="1000"/>
              </a:spcBef>
              <a:spcAft>
                <a:spcPts val="1000"/>
              </a:spcAft>
              <a:buClr>
                <a:srgbClr val="000000"/>
              </a:buClr>
              <a:buSzPts val="2250"/>
              <a:buFont typeface="Cambria"/>
              <a:buChar char="❏"/>
            </a:pPr>
            <a:r>
              <a:rPr lang="en" sz="2250">
                <a:solidFill>
                  <a:srgbClr val="000000"/>
                </a:solidFill>
                <a:latin typeface="Cambria"/>
                <a:ea typeface="Cambria"/>
                <a:cs typeface="Cambria"/>
                <a:sym typeface="Cambria"/>
              </a:rPr>
              <a:t>Intensity graph stops changing at about 300 source points per slit length</a:t>
            </a:r>
            <a:endParaRPr sz="2250">
              <a:solidFill>
                <a:srgbClr val="000000"/>
              </a:solidFill>
              <a:latin typeface="Cambria"/>
              <a:ea typeface="Cambria"/>
              <a:cs typeface="Cambria"/>
              <a:sym typeface="Cambria"/>
            </a:endParaRPr>
          </a:p>
        </p:txBody>
      </p:sp>
      <p:sp>
        <p:nvSpPr>
          <p:cNvPr id="438" name="Google Shape;438;p46"/>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44" name="Google Shape;444;p47"/>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pic>
        <p:nvPicPr>
          <p:cNvPr id="445" name="Google Shape;445;p47"/>
          <p:cNvPicPr preferRelativeResize="0"/>
          <p:nvPr/>
        </p:nvPicPr>
        <p:blipFill>
          <a:blip r:embed="rId3">
            <a:alphaModFix/>
          </a:blip>
          <a:stretch>
            <a:fillRect/>
          </a:stretch>
        </p:blipFill>
        <p:spPr>
          <a:xfrm>
            <a:off x="531600" y="1298055"/>
            <a:ext cx="7210200" cy="3845446"/>
          </a:xfrm>
          <a:prstGeom prst="rect">
            <a:avLst/>
          </a:prstGeom>
          <a:noFill/>
          <a:ln>
            <a:noFill/>
          </a:ln>
        </p:spPr>
      </p:pic>
      <p:sp>
        <p:nvSpPr>
          <p:cNvPr id="446" name="Google Shape;446;p47"/>
          <p:cNvSpPr txBox="1"/>
          <p:nvPr/>
        </p:nvSpPr>
        <p:spPr>
          <a:xfrm>
            <a:off x="5353124" y="1214575"/>
            <a:ext cx="2750100" cy="13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entury Gothic"/>
                <a:ea typeface="Century Gothic"/>
                <a:cs typeface="Century Gothic"/>
                <a:sym typeface="Century Gothic"/>
              </a:rPr>
              <a:t>300</a:t>
            </a:r>
            <a:r>
              <a:rPr b="1" lang="en" sz="2000">
                <a:latin typeface="Century Gothic"/>
                <a:ea typeface="Century Gothic"/>
                <a:cs typeface="Century Gothic"/>
                <a:sym typeface="Century Gothic"/>
              </a:rPr>
              <a:t> point sources</a:t>
            </a:r>
            <a:endParaRPr b="1" sz="2000">
              <a:latin typeface="Century Gothic"/>
              <a:ea typeface="Century Gothic"/>
              <a:cs typeface="Century Gothic"/>
              <a:sym typeface="Century Gothic"/>
            </a:endParaRPr>
          </a:p>
        </p:txBody>
      </p:sp>
      <p:sp>
        <p:nvSpPr>
          <p:cNvPr id="447" name="Google Shape;447;p47"/>
          <p:cNvSpPr txBox="1"/>
          <p:nvPr/>
        </p:nvSpPr>
        <p:spPr>
          <a:xfrm rot="-5400000">
            <a:off x="835775" y="1729850"/>
            <a:ext cx="749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(lux)</a:t>
            </a:r>
            <a:endParaRPr b="1">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500">
                <a:latin typeface="Cambria"/>
                <a:ea typeface="Cambria"/>
                <a:cs typeface="Cambria"/>
                <a:sym typeface="Cambria"/>
              </a:rPr>
              <a:t>Identifying Realistic Parameters</a:t>
            </a:r>
            <a:endParaRPr sz="3500">
              <a:latin typeface="Cambria"/>
              <a:ea typeface="Cambria"/>
              <a:cs typeface="Cambria"/>
              <a:sym typeface="Cambria"/>
            </a:endParaRPr>
          </a:p>
        </p:txBody>
      </p:sp>
      <p:sp>
        <p:nvSpPr>
          <p:cNvPr id="453" name="Google Shape;453;p48"/>
          <p:cNvSpPr txBox="1"/>
          <p:nvPr>
            <p:ph idx="1" type="body"/>
          </p:nvPr>
        </p:nvSpPr>
        <p:spPr>
          <a:xfrm>
            <a:off x="3963575" y="1600750"/>
            <a:ext cx="4540200" cy="32379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1000"/>
              </a:spcAft>
              <a:buClr>
                <a:schemeClr val="dk1"/>
              </a:buClr>
              <a:buSzPts val="2400"/>
              <a:buFont typeface="Cambria"/>
              <a:buChar char="❏"/>
            </a:pPr>
            <a:r>
              <a:rPr lang="en" sz="2400">
                <a:latin typeface="Cambria"/>
                <a:ea typeface="Cambria"/>
                <a:cs typeface="Cambria"/>
                <a:sym typeface="Cambria"/>
              </a:rPr>
              <a:t>The right parameters are crucial in understanding what kind of runtime the simulation has</a:t>
            </a:r>
            <a:endParaRPr sz="2400">
              <a:latin typeface="Cambria"/>
              <a:ea typeface="Cambria"/>
              <a:cs typeface="Cambria"/>
              <a:sym typeface="Cambria"/>
            </a:endParaRPr>
          </a:p>
        </p:txBody>
      </p:sp>
      <p:sp>
        <p:nvSpPr>
          <p:cNvPr id="454" name="Google Shape;454;p4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aphicFrame>
        <p:nvGraphicFramePr>
          <p:cNvPr id="455" name="Google Shape;455;p48"/>
          <p:cNvGraphicFramePr/>
          <p:nvPr/>
        </p:nvGraphicFramePr>
        <p:xfrm>
          <a:off x="221125" y="1877250"/>
          <a:ext cx="3000000" cy="3000000"/>
        </p:xfrm>
        <a:graphic>
          <a:graphicData uri="http://schemas.openxmlformats.org/drawingml/2006/table">
            <a:tbl>
              <a:tblPr>
                <a:noFill/>
                <a:tableStyleId>{DAB690A6-7ABB-4971-A6AF-12B9A32BE7DD}</a:tableStyleId>
              </a:tblPr>
              <a:tblGrid>
                <a:gridCol w="2365900"/>
                <a:gridCol w="1376550"/>
              </a:tblGrid>
              <a:tr h="255275">
                <a:tc>
                  <a:txBody>
                    <a:bodyPr/>
                    <a:lstStyle/>
                    <a:p>
                      <a:pPr indent="0" lvl="0" marL="0" rtl="0" algn="ctr">
                        <a:spcBef>
                          <a:spcPts val="0"/>
                        </a:spcBef>
                        <a:spcAft>
                          <a:spcPts val="0"/>
                        </a:spcAft>
                        <a:buNone/>
                      </a:pPr>
                      <a:r>
                        <a:rPr lang="en" sz="2000"/>
                        <a:t>Source points</a:t>
                      </a:r>
                      <a:endParaRPr sz="2000"/>
                    </a:p>
                    <a:p>
                      <a:pPr indent="0" lvl="0" marL="0" rtl="0" algn="ctr">
                        <a:spcBef>
                          <a:spcPts val="0"/>
                        </a:spcBef>
                        <a:spcAft>
                          <a:spcPts val="0"/>
                        </a:spcAft>
                        <a:buNone/>
                      </a:pPr>
                      <a:r>
                        <a:rPr lang="en" sz="2000"/>
                        <a:t>per slit</a:t>
                      </a:r>
                      <a:endParaRPr sz="2000"/>
                    </a:p>
                  </a:txBody>
                  <a:tcPr marT="91425" marB="91425" marR="91425" marL="91425"/>
                </a:tc>
                <a:tc>
                  <a:txBody>
                    <a:bodyPr/>
                    <a:lstStyle/>
                    <a:p>
                      <a:pPr indent="0" lvl="0" marL="0" rtl="0" algn="ctr">
                        <a:spcBef>
                          <a:spcPts val="0"/>
                        </a:spcBef>
                        <a:spcAft>
                          <a:spcPts val="0"/>
                        </a:spcAft>
                        <a:buNone/>
                      </a:pPr>
                      <a:r>
                        <a:rPr lang="en" sz="2000"/>
                        <a:t>300</a:t>
                      </a:r>
                      <a:endParaRPr sz="2000"/>
                    </a:p>
                  </a:txBody>
                  <a:tcPr marT="91425" marB="91425" marR="91425" marL="91425"/>
                </a:tc>
              </a:tr>
              <a:tr h="255275">
                <a:tc>
                  <a:txBody>
                    <a:bodyPr/>
                    <a:lstStyle/>
                    <a:p>
                      <a:pPr indent="0" lvl="0" marL="0" rtl="0" algn="ctr">
                        <a:spcBef>
                          <a:spcPts val="0"/>
                        </a:spcBef>
                        <a:spcAft>
                          <a:spcPts val="0"/>
                        </a:spcAft>
                        <a:buNone/>
                      </a:pPr>
                      <a:r>
                        <a:rPr lang="en" sz="2000"/>
                        <a:t>Slit length</a:t>
                      </a:r>
                      <a:endParaRPr sz="2000"/>
                    </a:p>
                  </a:txBody>
                  <a:tcPr marT="91425" marB="91425" marR="91425" marL="91425"/>
                </a:tc>
                <a:tc>
                  <a:txBody>
                    <a:bodyPr/>
                    <a:lstStyle/>
                    <a:p>
                      <a:pPr indent="0" lvl="0" marL="0" rtl="0" algn="ctr">
                        <a:spcBef>
                          <a:spcPts val="0"/>
                        </a:spcBef>
                        <a:spcAft>
                          <a:spcPts val="0"/>
                        </a:spcAft>
                        <a:buNone/>
                      </a:pPr>
                      <a:r>
                        <a:rPr lang="en" sz="2000"/>
                        <a:t>150um</a:t>
                      </a:r>
                      <a:endParaRPr sz="2000"/>
                    </a:p>
                  </a:txBody>
                  <a:tcPr marT="91425" marB="91425" marR="91425" marL="91425"/>
                </a:tc>
              </a:tr>
              <a:tr h="516500">
                <a:tc>
                  <a:txBody>
                    <a:bodyPr/>
                    <a:lstStyle/>
                    <a:p>
                      <a:pPr indent="0" lvl="0" marL="0" rtl="0" algn="ctr">
                        <a:spcBef>
                          <a:spcPts val="0"/>
                        </a:spcBef>
                        <a:spcAft>
                          <a:spcPts val="0"/>
                        </a:spcAft>
                        <a:buNone/>
                      </a:pPr>
                      <a:r>
                        <a:rPr lang="en" sz="2000"/>
                        <a:t>Slit width</a:t>
                      </a:r>
                      <a:endParaRPr sz="2000"/>
                    </a:p>
                  </a:txBody>
                  <a:tcPr marT="91425" marB="91425" marR="91425" marL="91425"/>
                </a:tc>
                <a:tc>
                  <a:txBody>
                    <a:bodyPr/>
                    <a:lstStyle/>
                    <a:p>
                      <a:pPr indent="0" lvl="0" marL="0" rtl="0" algn="ctr">
                        <a:spcBef>
                          <a:spcPts val="0"/>
                        </a:spcBef>
                        <a:spcAft>
                          <a:spcPts val="0"/>
                        </a:spcAft>
                        <a:buNone/>
                      </a:pPr>
                      <a:r>
                        <a:rPr lang="en" sz="2000"/>
                        <a:t>50nm</a:t>
                      </a:r>
                      <a:endParaRPr sz="2000"/>
                    </a:p>
                  </a:txBody>
                  <a:tcPr marT="91425" marB="91425" marR="91425" marL="91425"/>
                </a:tc>
              </a:tr>
              <a:tr h="516500">
                <a:tc>
                  <a:txBody>
                    <a:bodyPr/>
                    <a:lstStyle/>
                    <a:p>
                      <a:pPr indent="0" lvl="0" marL="0" rtl="0" algn="ctr">
                        <a:spcBef>
                          <a:spcPts val="0"/>
                        </a:spcBef>
                        <a:spcAft>
                          <a:spcPts val="0"/>
                        </a:spcAft>
                        <a:buNone/>
                      </a:pPr>
                      <a:r>
                        <a:rPr lang="en" sz="2000"/>
                        <a:t>Total Slits</a:t>
                      </a:r>
                      <a:endParaRPr sz="2000"/>
                    </a:p>
                  </a:txBody>
                  <a:tcPr marT="91425" marB="91425" marR="91425" marL="91425"/>
                </a:tc>
                <a:tc>
                  <a:txBody>
                    <a:bodyPr/>
                    <a:lstStyle/>
                    <a:p>
                      <a:pPr indent="0" lvl="0" marL="0" rtl="0" algn="ctr">
                        <a:spcBef>
                          <a:spcPts val="0"/>
                        </a:spcBef>
                        <a:spcAft>
                          <a:spcPts val="0"/>
                        </a:spcAft>
                        <a:buNone/>
                      </a:pPr>
                      <a:r>
                        <a:rPr lang="en" sz="1800"/>
                        <a:t>100,000</a:t>
                      </a:r>
                      <a:endParaRPr sz="18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500">
                <a:latin typeface="Cambria"/>
                <a:ea typeface="Cambria"/>
                <a:cs typeface="Cambria"/>
                <a:sym typeface="Cambria"/>
              </a:rPr>
              <a:t>Input Data Generation</a:t>
            </a:r>
            <a:endParaRPr/>
          </a:p>
        </p:txBody>
      </p:sp>
      <p:sp>
        <p:nvSpPr>
          <p:cNvPr id="461" name="Google Shape;461;p49"/>
          <p:cNvSpPr txBox="1"/>
          <p:nvPr>
            <p:ph idx="1" type="body"/>
          </p:nvPr>
        </p:nvSpPr>
        <p:spPr>
          <a:xfrm>
            <a:off x="866225" y="1800225"/>
            <a:ext cx="6571200" cy="31611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chemeClr val="dk1"/>
              </a:buClr>
              <a:buSzPts val="2600"/>
              <a:buFont typeface="Cambria"/>
              <a:buChar char="❏"/>
            </a:pPr>
            <a:r>
              <a:rPr lang="en" sz="2600">
                <a:latin typeface="Cambria"/>
                <a:ea typeface="Cambria"/>
                <a:cs typeface="Cambria"/>
                <a:sym typeface="Cambria"/>
              </a:rPr>
              <a:t>Issue in how data is passed</a:t>
            </a:r>
            <a:endParaRPr sz="2600">
              <a:latin typeface="Cambria"/>
              <a:ea typeface="Cambria"/>
              <a:cs typeface="Cambria"/>
              <a:sym typeface="Cambria"/>
            </a:endParaRPr>
          </a:p>
          <a:p>
            <a:pPr indent="-393700" lvl="1" marL="914400" rtl="0" algn="l">
              <a:spcBef>
                <a:spcPts val="1000"/>
              </a:spcBef>
              <a:spcAft>
                <a:spcPts val="0"/>
              </a:spcAft>
              <a:buClr>
                <a:schemeClr val="dk1"/>
              </a:buClr>
              <a:buSzPts val="2600"/>
              <a:buFont typeface="Cambria"/>
              <a:buChar char="❏"/>
            </a:pPr>
            <a:r>
              <a:rPr lang="en" sz="2600">
                <a:latin typeface="Cambria"/>
                <a:ea typeface="Cambria"/>
                <a:cs typeface="Cambria"/>
                <a:sym typeface="Cambria"/>
              </a:rPr>
              <a:t>Huge amount of data needs to be passed into the CUDA kernel function and stored on the GPU </a:t>
            </a:r>
            <a:endParaRPr sz="2600">
              <a:latin typeface="Cambria"/>
              <a:ea typeface="Cambria"/>
              <a:cs typeface="Cambria"/>
              <a:sym typeface="Cambria"/>
            </a:endParaRPr>
          </a:p>
          <a:p>
            <a:pPr indent="-393700" lvl="0" marL="457200" rtl="0" algn="l">
              <a:spcBef>
                <a:spcPts val="1000"/>
              </a:spcBef>
              <a:spcAft>
                <a:spcPts val="1000"/>
              </a:spcAft>
              <a:buClr>
                <a:schemeClr val="dk1"/>
              </a:buClr>
              <a:buSzPts val="2600"/>
              <a:buFont typeface="Cambria"/>
              <a:buChar char="❏"/>
            </a:pPr>
            <a:r>
              <a:rPr lang="en" sz="2600">
                <a:latin typeface="Cambria"/>
                <a:ea typeface="Cambria"/>
                <a:cs typeface="Cambria"/>
                <a:sym typeface="Cambria"/>
              </a:rPr>
              <a:t>Possible solution by generating data on GPU as it is being requested</a:t>
            </a:r>
            <a:endParaRPr sz="2600">
              <a:latin typeface="Cambria"/>
              <a:ea typeface="Cambria"/>
              <a:cs typeface="Cambria"/>
              <a:sym typeface="Cambria"/>
            </a:endParaRPr>
          </a:p>
        </p:txBody>
      </p:sp>
      <p:sp>
        <p:nvSpPr>
          <p:cNvPr id="462" name="Google Shape;462;p4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500">
                <a:latin typeface="Cambria"/>
                <a:ea typeface="Cambria"/>
                <a:cs typeface="Cambria"/>
                <a:sym typeface="Cambria"/>
              </a:rPr>
              <a:t>Input Data Generation</a:t>
            </a:r>
            <a:endParaRPr/>
          </a:p>
        </p:txBody>
      </p:sp>
      <p:sp>
        <p:nvSpPr>
          <p:cNvPr id="468" name="Google Shape;468;p5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69" name="Google Shape;469;p50"/>
          <p:cNvPicPr preferRelativeResize="0"/>
          <p:nvPr/>
        </p:nvPicPr>
        <p:blipFill>
          <a:blip r:embed="rId3">
            <a:alphaModFix/>
          </a:blip>
          <a:stretch>
            <a:fillRect/>
          </a:stretch>
        </p:blipFill>
        <p:spPr>
          <a:xfrm>
            <a:off x="233600" y="1488949"/>
            <a:ext cx="6058027" cy="3730750"/>
          </a:xfrm>
          <a:prstGeom prst="rect">
            <a:avLst/>
          </a:prstGeom>
          <a:noFill/>
          <a:ln>
            <a:noFill/>
          </a:ln>
        </p:spPr>
      </p:pic>
      <p:sp>
        <p:nvSpPr>
          <p:cNvPr id="470" name="Google Shape;470;p50"/>
          <p:cNvSpPr txBox="1"/>
          <p:nvPr/>
        </p:nvSpPr>
        <p:spPr>
          <a:xfrm>
            <a:off x="6291625" y="1571125"/>
            <a:ext cx="2958000" cy="3871200"/>
          </a:xfrm>
          <a:prstGeom prst="rect">
            <a:avLst/>
          </a:prstGeom>
          <a:noFill/>
          <a:ln>
            <a:noFill/>
          </a:ln>
        </p:spPr>
        <p:txBody>
          <a:bodyPr anchorCtr="0" anchor="t" bIns="91425" lIns="91425" spcFirstLastPara="1" rIns="91425" wrap="square" tIns="91425">
            <a:noAutofit/>
          </a:bodyPr>
          <a:lstStyle/>
          <a:p>
            <a:pPr indent="-374650" lvl="0" marL="457200" rtl="0" algn="l">
              <a:spcBef>
                <a:spcPts val="800"/>
              </a:spcBef>
              <a:spcAft>
                <a:spcPts val="0"/>
              </a:spcAft>
              <a:buClr>
                <a:schemeClr val="dk1"/>
              </a:buClr>
              <a:buSzPts val="2300"/>
              <a:buFont typeface="Cambria"/>
              <a:buChar char="❏"/>
            </a:pPr>
            <a:r>
              <a:rPr lang="en" sz="2300">
                <a:solidFill>
                  <a:srgbClr val="3F3F3F"/>
                </a:solidFill>
                <a:latin typeface="Cambria"/>
                <a:ea typeface="Cambria"/>
                <a:cs typeface="Cambria"/>
                <a:sym typeface="Cambria"/>
              </a:rPr>
              <a:t>Objects that the gratings generate to pass to the CUDA function</a:t>
            </a:r>
            <a:endParaRPr sz="2300">
              <a:solidFill>
                <a:srgbClr val="3F3F3F"/>
              </a:solidFill>
              <a:latin typeface="Cambria"/>
              <a:ea typeface="Cambria"/>
              <a:cs typeface="Cambria"/>
              <a:sym typeface="Cambria"/>
            </a:endParaRPr>
          </a:p>
          <a:p>
            <a:pPr indent="-374650" lvl="1" marL="914400" rtl="0" algn="l">
              <a:spcBef>
                <a:spcPts val="1000"/>
              </a:spcBef>
              <a:spcAft>
                <a:spcPts val="0"/>
              </a:spcAft>
              <a:buClr>
                <a:srgbClr val="3F3F3F"/>
              </a:buClr>
              <a:buSzPts val="2300"/>
              <a:buFont typeface="Cambria"/>
              <a:buChar char="❏"/>
            </a:pPr>
            <a:r>
              <a:rPr lang="en" sz="2300">
                <a:solidFill>
                  <a:srgbClr val="3F3F3F"/>
                </a:solidFill>
                <a:latin typeface="Cambria"/>
                <a:ea typeface="Cambria"/>
                <a:cs typeface="Cambria"/>
                <a:sym typeface="Cambria"/>
              </a:rPr>
              <a:t>Positions</a:t>
            </a:r>
            <a:endParaRPr sz="2300">
              <a:solidFill>
                <a:srgbClr val="3F3F3F"/>
              </a:solidFill>
              <a:latin typeface="Cambria"/>
              <a:ea typeface="Cambria"/>
              <a:cs typeface="Cambria"/>
              <a:sym typeface="Cambria"/>
            </a:endParaRPr>
          </a:p>
          <a:p>
            <a:pPr indent="-374650" lvl="1" marL="914400" rtl="0" algn="l">
              <a:spcBef>
                <a:spcPts val="1000"/>
              </a:spcBef>
              <a:spcAft>
                <a:spcPts val="0"/>
              </a:spcAft>
              <a:buClr>
                <a:srgbClr val="3F3F3F"/>
              </a:buClr>
              <a:buSzPts val="2300"/>
              <a:buFont typeface="Cambria"/>
              <a:buChar char="❏"/>
            </a:pPr>
            <a:r>
              <a:rPr lang="en" sz="2300">
                <a:solidFill>
                  <a:srgbClr val="3F3F3F"/>
                </a:solidFill>
                <a:latin typeface="Cambria"/>
                <a:ea typeface="Cambria"/>
                <a:cs typeface="Cambria"/>
                <a:sym typeface="Cambria"/>
              </a:rPr>
              <a:t>Amplitudes</a:t>
            </a:r>
            <a:endParaRPr sz="2300">
              <a:solidFill>
                <a:srgbClr val="3F3F3F"/>
              </a:solidFill>
              <a:latin typeface="Cambria"/>
              <a:ea typeface="Cambria"/>
              <a:cs typeface="Cambria"/>
              <a:sym typeface="Cambria"/>
            </a:endParaRPr>
          </a:p>
          <a:p>
            <a:pPr indent="-374650" lvl="1" marL="914400" rtl="0" algn="l">
              <a:spcBef>
                <a:spcPts val="1000"/>
              </a:spcBef>
              <a:spcAft>
                <a:spcPts val="1000"/>
              </a:spcAft>
              <a:buClr>
                <a:srgbClr val="3F3F3F"/>
              </a:buClr>
              <a:buSzPts val="2300"/>
              <a:buFont typeface="Cambria"/>
              <a:buChar char="❏"/>
            </a:pPr>
            <a:r>
              <a:rPr lang="en" sz="2300">
                <a:solidFill>
                  <a:srgbClr val="3F3F3F"/>
                </a:solidFill>
                <a:latin typeface="Cambria"/>
                <a:ea typeface="Cambria"/>
                <a:cs typeface="Cambria"/>
                <a:sym typeface="Cambria"/>
              </a:rPr>
              <a:t>Phases</a:t>
            </a:r>
            <a:endParaRPr sz="2300">
              <a:solidFill>
                <a:srgbClr val="3F3F3F"/>
              </a:solidFill>
              <a:latin typeface="Cambria"/>
              <a:ea typeface="Cambria"/>
              <a:cs typeface="Cambria"/>
              <a:sym typeface="Cambria"/>
            </a:endParaRPr>
          </a:p>
        </p:txBody>
      </p:sp>
      <p:sp>
        <p:nvSpPr>
          <p:cNvPr id="471" name="Google Shape;471;p50"/>
          <p:cNvSpPr txBox="1"/>
          <p:nvPr/>
        </p:nvSpPr>
        <p:spPr>
          <a:xfrm>
            <a:off x="2356925" y="1499325"/>
            <a:ext cx="893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latin typeface="Century Gothic"/>
                <a:ea typeface="Century Gothic"/>
                <a:cs typeface="Century Gothic"/>
                <a:sym typeface="Century Gothic"/>
              </a:rPr>
              <a:t>CPU</a:t>
            </a:r>
            <a:endParaRPr b="1" i="1" sz="1900">
              <a:latin typeface="Century Gothic"/>
              <a:ea typeface="Century Gothic"/>
              <a:cs typeface="Century Gothic"/>
              <a:sym typeface="Century Gothic"/>
            </a:endParaRPr>
          </a:p>
        </p:txBody>
      </p:sp>
      <p:sp>
        <p:nvSpPr>
          <p:cNvPr id="472" name="Google Shape;472;p50"/>
          <p:cNvSpPr txBox="1"/>
          <p:nvPr/>
        </p:nvSpPr>
        <p:spPr>
          <a:xfrm>
            <a:off x="5542600" y="1499325"/>
            <a:ext cx="893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latin typeface="Century Gothic"/>
                <a:ea typeface="Century Gothic"/>
                <a:cs typeface="Century Gothic"/>
                <a:sym typeface="Century Gothic"/>
              </a:rPr>
              <a:t>CPU</a:t>
            </a:r>
            <a:endParaRPr b="1" i="1" sz="1900">
              <a:latin typeface="Century Gothic"/>
              <a:ea typeface="Century Gothic"/>
              <a:cs typeface="Century Gothic"/>
              <a:sym typeface="Century Gothic"/>
            </a:endParaRPr>
          </a:p>
        </p:txBody>
      </p:sp>
      <p:sp>
        <p:nvSpPr>
          <p:cNvPr id="473" name="Google Shape;473;p50"/>
          <p:cNvSpPr txBox="1"/>
          <p:nvPr/>
        </p:nvSpPr>
        <p:spPr>
          <a:xfrm>
            <a:off x="3036325" y="3763550"/>
            <a:ext cx="893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latin typeface="Century Gothic"/>
                <a:ea typeface="Century Gothic"/>
                <a:cs typeface="Century Gothic"/>
                <a:sym typeface="Century Gothic"/>
              </a:rPr>
              <a:t>G</a:t>
            </a:r>
            <a:r>
              <a:rPr b="1" i="1" lang="en" sz="1900">
                <a:latin typeface="Century Gothic"/>
                <a:ea typeface="Century Gothic"/>
                <a:cs typeface="Century Gothic"/>
                <a:sym typeface="Century Gothic"/>
              </a:rPr>
              <a:t>PU</a:t>
            </a:r>
            <a:endParaRPr b="1" i="1" sz="19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Introduction </a:t>
            </a:r>
            <a:endParaRPr sz="4800">
              <a:latin typeface="Cambria"/>
              <a:ea typeface="Cambria"/>
              <a:cs typeface="Cambria"/>
              <a:sym typeface="Cambria"/>
            </a:endParaRPr>
          </a:p>
        </p:txBody>
      </p:sp>
      <p:sp>
        <p:nvSpPr>
          <p:cNvPr id="327" name="Google Shape;327;p33"/>
          <p:cNvSpPr txBox="1"/>
          <p:nvPr>
            <p:ph idx="1" type="body"/>
          </p:nvPr>
        </p:nvSpPr>
        <p:spPr>
          <a:xfrm>
            <a:off x="328550" y="1717550"/>
            <a:ext cx="4922400" cy="3314400"/>
          </a:xfrm>
          <a:prstGeom prst="rect">
            <a:avLst/>
          </a:prstGeom>
        </p:spPr>
        <p:txBody>
          <a:bodyPr anchorCtr="0" anchor="t" bIns="34275" lIns="68575" spcFirstLastPara="1" rIns="68575" wrap="square" tIns="34275">
            <a:noAutofit/>
          </a:bodyPr>
          <a:lstStyle/>
          <a:p>
            <a:pPr indent="-374650" lvl="0" marL="457200" rtl="0" algn="l">
              <a:spcBef>
                <a:spcPts val="800"/>
              </a:spcBef>
              <a:spcAft>
                <a:spcPts val="0"/>
              </a:spcAft>
              <a:buClr>
                <a:srgbClr val="000000"/>
              </a:buClr>
              <a:buSzPts val="2300"/>
              <a:buFont typeface="Cambria"/>
              <a:buChar char="❏"/>
            </a:pPr>
            <a:r>
              <a:rPr lang="en" sz="2300">
                <a:solidFill>
                  <a:srgbClr val="000000"/>
                </a:solidFill>
                <a:latin typeface="Cambria"/>
                <a:ea typeface="Cambria"/>
                <a:cs typeface="Cambria"/>
                <a:sym typeface="Cambria"/>
              </a:rPr>
              <a:t>Gravitational acceleration  of antimatter - not directly measured</a:t>
            </a:r>
            <a:endParaRPr sz="2300">
              <a:solidFill>
                <a:srgbClr val="000000"/>
              </a:solidFill>
              <a:latin typeface="Cambria"/>
              <a:ea typeface="Cambria"/>
              <a:cs typeface="Cambria"/>
              <a:sym typeface="Cambria"/>
            </a:endParaRPr>
          </a:p>
          <a:p>
            <a:pPr indent="-374650" lvl="0" marL="457200" rtl="0" algn="l">
              <a:spcBef>
                <a:spcPts val="1000"/>
              </a:spcBef>
              <a:spcAft>
                <a:spcPts val="0"/>
              </a:spcAft>
              <a:buClr>
                <a:srgbClr val="000000"/>
              </a:buClr>
              <a:buSzPts val="2300"/>
              <a:buFont typeface="Cambria"/>
              <a:buChar char="❏"/>
            </a:pPr>
            <a:r>
              <a:rPr lang="en" sz="2300">
                <a:solidFill>
                  <a:srgbClr val="000000"/>
                </a:solidFill>
                <a:latin typeface="Cambria"/>
                <a:ea typeface="Cambria"/>
                <a:cs typeface="Cambria"/>
                <a:sym typeface="Cambria"/>
              </a:rPr>
              <a:t>Goal: measure gravity of muonium through interferometer</a:t>
            </a:r>
            <a:endParaRPr sz="2300">
              <a:solidFill>
                <a:srgbClr val="000000"/>
              </a:solidFill>
              <a:latin typeface="Cambria"/>
              <a:ea typeface="Cambria"/>
              <a:cs typeface="Cambria"/>
              <a:sym typeface="Cambria"/>
            </a:endParaRPr>
          </a:p>
          <a:p>
            <a:pPr indent="-374650" lvl="0" marL="457200" rtl="0" algn="l">
              <a:spcBef>
                <a:spcPts val="1000"/>
              </a:spcBef>
              <a:spcAft>
                <a:spcPts val="0"/>
              </a:spcAft>
              <a:buClr>
                <a:srgbClr val="000000"/>
              </a:buClr>
              <a:buSzPts val="2300"/>
              <a:buFont typeface="Cambria"/>
              <a:buChar char="❏"/>
            </a:pPr>
            <a:r>
              <a:rPr lang="en" sz="2300">
                <a:solidFill>
                  <a:srgbClr val="000000"/>
                </a:solidFill>
                <a:latin typeface="Cambria"/>
                <a:ea typeface="Cambria"/>
                <a:cs typeface="Cambria"/>
                <a:sym typeface="Cambria"/>
              </a:rPr>
              <a:t>Solve problems about dark energy &amp; dark matter </a:t>
            </a:r>
            <a:endParaRPr sz="2300">
              <a:solidFill>
                <a:srgbClr val="000000"/>
              </a:solidFill>
              <a:latin typeface="Cambria"/>
              <a:ea typeface="Cambria"/>
              <a:cs typeface="Cambria"/>
              <a:sym typeface="Cambria"/>
            </a:endParaRPr>
          </a:p>
        </p:txBody>
      </p:sp>
      <p:sp>
        <p:nvSpPr>
          <p:cNvPr id="328" name="Google Shape;328;p3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29" name="Google Shape;329;p33"/>
          <p:cNvPicPr preferRelativeResize="0"/>
          <p:nvPr/>
        </p:nvPicPr>
        <p:blipFill>
          <a:blip r:embed="rId3">
            <a:alphaModFix/>
          </a:blip>
          <a:stretch>
            <a:fillRect/>
          </a:stretch>
        </p:blipFill>
        <p:spPr>
          <a:xfrm>
            <a:off x="5485175" y="1830600"/>
            <a:ext cx="3163750" cy="2942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500">
                <a:latin typeface="Cambria"/>
                <a:ea typeface="Cambria"/>
                <a:cs typeface="Cambria"/>
                <a:sym typeface="Cambria"/>
              </a:rPr>
              <a:t>Input Data Generation</a:t>
            </a:r>
            <a:endParaRPr/>
          </a:p>
        </p:txBody>
      </p:sp>
      <p:sp>
        <p:nvSpPr>
          <p:cNvPr id="479" name="Google Shape;479;p5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480" name="Google Shape;480;p51"/>
          <p:cNvPicPr preferRelativeResize="0"/>
          <p:nvPr/>
        </p:nvPicPr>
        <p:blipFill>
          <a:blip r:embed="rId3">
            <a:alphaModFix/>
          </a:blip>
          <a:stretch>
            <a:fillRect/>
          </a:stretch>
        </p:blipFill>
        <p:spPr>
          <a:xfrm>
            <a:off x="76200" y="1427149"/>
            <a:ext cx="6139225" cy="3792332"/>
          </a:xfrm>
          <a:prstGeom prst="rect">
            <a:avLst/>
          </a:prstGeom>
          <a:noFill/>
          <a:ln>
            <a:noFill/>
          </a:ln>
        </p:spPr>
      </p:pic>
      <p:sp>
        <p:nvSpPr>
          <p:cNvPr id="481" name="Google Shape;481;p51"/>
          <p:cNvSpPr txBox="1"/>
          <p:nvPr/>
        </p:nvSpPr>
        <p:spPr>
          <a:xfrm>
            <a:off x="5960250" y="1571125"/>
            <a:ext cx="2958000" cy="3871200"/>
          </a:xfrm>
          <a:prstGeom prst="rect">
            <a:avLst/>
          </a:prstGeom>
          <a:noFill/>
          <a:ln>
            <a:noFill/>
          </a:ln>
        </p:spPr>
        <p:txBody>
          <a:bodyPr anchorCtr="0" anchor="t" bIns="91425" lIns="91425" spcFirstLastPara="1" rIns="91425" wrap="square" tIns="91425">
            <a:noAutofit/>
          </a:bodyPr>
          <a:lstStyle/>
          <a:p>
            <a:pPr indent="-406400" lvl="0" marL="457200" rtl="0" algn="l">
              <a:spcBef>
                <a:spcPts val="800"/>
              </a:spcBef>
              <a:spcAft>
                <a:spcPts val="1000"/>
              </a:spcAft>
              <a:buClr>
                <a:schemeClr val="dk1"/>
              </a:buClr>
              <a:buSzPts val="2800"/>
              <a:buFont typeface="Cambria"/>
              <a:buChar char="❏"/>
            </a:pPr>
            <a:r>
              <a:rPr lang="en" sz="2800">
                <a:solidFill>
                  <a:srgbClr val="3F3F3F"/>
                </a:solidFill>
                <a:latin typeface="Cambria"/>
                <a:ea typeface="Cambria"/>
                <a:cs typeface="Cambria"/>
                <a:sym typeface="Cambria"/>
              </a:rPr>
              <a:t>This shows the proposed solution where it will generate while the CUDA function is running.</a:t>
            </a:r>
            <a:endParaRPr sz="2800">
              <a:solidFill>
                <a:srgbClr val="3F3F3F"/>
              </a:solidFill>
              <a:latin typeface="Cambria"/>
              <a:ea typeface="Cambria"/>
              <a:cs typeface="Cambria"/>
              <a:sym typeface="Cambria"/>
            </a:endParaRPr>
          </a:p>
        </p:txBody>
      </p:sp>
      <p:sp>
        <p:nvSpPr>
          <p:cNvPr id="482" name="Google Shape;482;p51"/>
          <p:cNvSpPr txBox="1"/>
          <p:nvPr/>
        </p:nvSpPr>
        <p:spPr>
          <a:xfrm>
            <a:off x="2933250" y="1427150"/>
            <a:ext cx="893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latin typeface="Century Gothic"/>
                <a:ea typeface="Century Gothic"/>
                <a:cs typeface="Century Gothic"/>
                <a:sym typeface="Century Gothic"/>
              </a:rPr>
              <a:t>GPU</a:t>
            </a:r>
            <a:endParaRPr b="1" i="1" sz="1900">
              <a:latin typeface="Century Gothic"/>
              <a:ea typeface="Century Gothic"/>
              <a:cs typeface="Century Gothic"/>
              <a:sym typeface="Century Gothic"/>
            </a:endParaRPr>
          </a:p>
        </p:txBody>
      </p:sp>
      <p:sp>
        <p:nvSpPr>
          <p:cNvPr id="483" name="Google Shape;483;p51"/>
          <p:cNvSpPr txBox="1"/>
          <p:nvPr/>
        </p:nvSpPr>
        <p:spPr>
          <a:xfrm>
            <a:off x="2748175" y="3880750"/>
            <a:ext cx="8931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latin typeface="Century Gothic"/>
                <a:ea typeface="Century Gothic"/>
                <a:cs typeface="Century Gothic"/>
                <a:sym typeface="Century Gothic"/>
              </a:rPr>
              <a:t>GPU</a:t>
            </a:r>
            <a:endParaRPr b="1" i="1" sz="19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2"/>
          <p:cNvSpPr txBox="1"/>
          <p:nvPr>
            <p:ph type="title"/>
          </p:nvPr>
        </p:nvSpPr>
        <p:spPr>
          <a:xfrm>
            <a:off x="1170550" y="760675"/>
            <a:ext cx="67395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sz="3200">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 sz="3200">
                <a:latin typeface="Cambria"/>
                <a:ea typeface="Cambria"/>
                <a:cs typeface="Cambria"/>
                <a:sym typeface="Cambria"/>
              </a:rPr>
              <a:t>Generating data on the GPU vs CPU</a:t>
            </a:r>
            <a:endParaRPr sz="3200">
              <a:latin typeface="Cambria"/>
              <a:ea typeface="Cambria"/>
              <a:cs typeface="Cambria"/>
              <a:sym typeface="Cambria"/>
            </a:endParaRPr>
          </a:p>
          <a:p>
            <a:pPr indent="0" lvl="0" marL="0" rtl="0" algn="ctr">
              <a:spcBef>
                <a:spcPts val="0"/>
              </a:spcBef>
              <a:spcAft>
                <a:spcPts val="0"/>
              </a:spcAft>
              <a:buNone/>
            </a:pPr>
            <a:r>
              <a:t/>
            </a:r>
            <a:endParaRPr sz="3200">
              <a:latin typeface="Cambria"/>
              <a:ea typeface="Cambria"/>
              <a:cs typeface="Cambria"/>
              <a:sym typeface="Cambria"/>
            </a:endParaRPr>
          </a:p>
        </p:txBody>
      </p:sp>
      <p:sp>
        <p:nvSpPr>
          <p:cNvPr id="489" name="Google Shape;489;p52"/>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Clr>
                <a:srgbClr val="000000"/>
              </a:buClr>
              <a:buSzPts val="2100"/>
              <a:buFont typeface="Cambria"/>
              <a:buChar char="❏"/>
            </a:pPr>
            <a:r>
              <a:rPr lang="en" sz="2100">
                <a:latin typeface="Cambria"/>
                <a:ea typeface="Cambria"/>
                <a:cs typeface="Cambria"/>
                <a:sym typeface="Cambria"/>
              </a:rPr>
              <a:t>Pros of generating data on the GPU</a:t>
            </a:r>
            <a:endParaRPr sz="2100">
              <a:latin typeface="Cambria"/>
              <a:ea typeface="Cambria"/>
              <a:cs typeface="Cambria"/>
              <a:sym typeface="Cambria"/>
            </a:endParaRPr>
          </a:p>
          <a:p>
            <a:pPr indent="-361950" lvl="1" marL="914400" rtl="0" algn="l">
              <a:spcBef>
                <a:spcPts val="1000"/>
              </a:spcBef>
              <a:spcAft>
                <a:spcPts val="0"/>
              </a:spcAft>
              <a:buClr>
                <a:srgbClr val="000000"/>
              </a:buClr>
              <a:buSzPts val="2100"/>
              <a:buFont typeface="Cambria"/>
              <a:buChar char="❏"/>
            </a:pPr>
            <a:r>
              <a:rPr lang="en" sz="2100">
                <a:latin typeface="Cambria"/>
                <a:ea typeface="Cambria"/>
                <a:cs typeface="Cambria"/>
                <a:sym typeface="Cambria"/>
              </a:rPr>
              <a:t>GPU memory can be used entirely for output, instead of input</a:t>
            </a:r>
            <a:endParaRPr sz="2100">
              <a:latin typeface="Cambria"/>
              <a:ea typeface="Cambria"/>
              <a:cs typeface="Cambria"/>
              <a:sym typeface="Cambria"/>
            </a:endParaRPr>
          </a:p>
          <a:p>
            <a:pPr indent="-361950" lvl="1" marL="914400" rtl="0" algn="l">
              <a:spcBef>
                <a:spcPts val="1000"/>
              </a:spcBef>
              <a:spcAft>
                <a:spcPts val="0"/>
              </a:spcAft>
              <a:buClr>
                <a:srgbClr val="000000"/>
              </a:buClr>
              <a:buSzPts val="2100"/>
              <a:buFont typeface="Cambria"/>
              <a:buChar char="❏"/>
            </a:pPr>
            <a:r>
              <a:rPr lang="en" sz="2100">
                <a:latin typeface="Cambria"/>
                <a:ea typeface="Cambria"/>
                <a:cs typeface="Cambria"/>
                <a:sym typeface="Cambria"/>
              </a:rPr>
              <a:t>Opportunity to rewrite the flawed grating library</a:t>
            </a:r>
            <a:endParaRPr sz="2100">
              <a:latin typeface="Cambria"/>
              <a:ea typeface="Cambria"/>
              <a:cs typeface="Cambria"/>
              <a:sym typeface="Cambria"/>
            </a:endParaRPr>
          </a:p>
          <a:p>
            <a:pPr indent="-361950" lvl="0" marL="457200" rtl="0" algn="l">
              <a:spcBef>
                <a:spcPts val="1000"/>
              </a:spcBef>
              <a:spcAft>
                <a:spcPts val="0"/>
              </a:spcAft>
              <a:buClr>
                <a:srgbClr val="000000"/>
              </a:buClr>
              <a:buSzPts val="2100"/>
              <a:buFont typeface="Cambria"/>
              <a:buChar char="❏"/>
            </a:pPr>
            <a:r>
              <a:rPr lang="en" sz="2100">
                <a:latin typeface="Cambria"/>
                <a:ea typeface="Cambria"/>
                <a:cs typeface="Cambria"/>
                <a:sym typeface="Cambria"/>
              </a:rPr>
              <a:t>Cons</a:t>
            </a:r>
            <a:endParaRPr sz="2100">
              <a:latin typeface="Cambria"/>
              <a:ea typeface="Cambria"/>
              <a:cs typeface="Cambria"/>
              <a:sym typeface="Cambria"/>
            </a:endParaRPr>
          </a:p>
          <a:p>
            <a:pPr indent="-361950" lvl="1" marL="914400" rtl="0" algn="l">
              <a:spcBef>
                <a:spcPts val="1000"/>
              </a:spcBef>
              <a:spcAft>
                <a:spcPts val="0"/>
              </a:spcAft>
              <a:buClr>
                <a:srgbClr val="000000"/>
              </a:buClr>
              <a:buSzPts val="2100"/>
              <a:buFont typeface="Cambria"/>
              <a:buChar char="❏"/>
            </a:pPr>
            <a:r>
              <a:rPr lang="en" sz="2100">
                <a:latin typeface="Cambria"/>
                <a:ea typeface="Cambria"/>
                <a:cs typeface="Cambria"/>
                <a:sym typeface="Cambria"/>
              </a:rPr>
              <a:t>Possible runtime increase</a:t>
            </a:r>
            <a:endParaRPr sz="2100">
              <a:latin typeface="Cambria"/>
              <a:ea typeface="Cambria"/>
              <a:cs typeface="Cambria"/>
              <a:sym typeface="Cambria"/>
            </a:endParaRPr>
          </a:p>
          <a:p>
            <a:pPr indent="-361950" lvl="1" marL="914400" rtl="0" algn="l">
              <a:spcBef>
                <a:spcPts val="1000"/>
              </a:spcBef>
              <a:spcAft>
                <a:spcPts val="1000"/>
              </a:spcAft>
              <a:buClr>
                <a:srgbClr val="000000"/>
              </a:buClr>
              <a:buSzPts val="2100"/>
              <a:buFont typeface="Cambria"/>
              <a:buChar char="❏"/>
            </a:pPr>
            <a:r>
              <a:rPr lang="en" sz="2100">
                <a:latin typeface="Cambria"/>
                <a:ea typeface="Cambria"/>
                <a:cs typeface="Cambria"/>
                <a:sym typeface="Cambria"/>
              </a:rPr>
              <a:t>It would be difficult to generate arbitrary grating structures and still take advantage of parallel processing to decrease runtime</a:t>
            </a:r>
            <a:endParaRPr sz="2100">
              <a:latin typeface="Cambria"/>
              <a:ea typeface="Cambria"/>
              <a:cs typeface="Cambria"/>
              <a:sym typeface="Cambria"/>
            </a:endParaRPr>
          </a:p>
        </p:txBody>
      </p:sp>
      <p:sp>
        <p:nvSpPr>
          <p:cNvPr id="490" name="Google Shape;490;p5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3"/>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Achievements	</a:t>
            </a:r>
            <a:endParaRPr sz="4800">
              <a:latin typeface="Cambria"/>
              <a:ea typeface="Cambria"/>
              <a:cs typeface="Cambria"/>
              <a:sym typeface="Cambria"/>
            </a:endParaRPr>
          </a:p>
        </p:txBody>
      </p:sp>
      <p:sp>
        <p:nvSpPr>
          <p:cNvPr id="496" name="Google Shape;496;p53"/>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Measured and analyzed the simulation runtime and identified multiple bottlenecks</a:t>
            </a:r>
            <a:endParaRPr sz="2600">
              <a:latin typeface="Cambria"/>
              <a:ea typeface="Cambria"/>
              <a:cs typeface="Cambria"/>
              <a:sym typeface="Cambria"/>
            </a:endParaRPr>
          </a:p>
          <a:p>
            <a:pPr indent="-393700" lvl="1" marL="9144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Runtime increases O(N</a:t>
            </a:r>
            <a:r>
              <a:rPr baseline="30000" lang="en" sz="2600">
                <a:latin typeface="Cambria"/>
                <a:ea typeface="Cambria"/>
                <a:cs typeface="Cambria"/>
                <a:sym typeface="Cambria"/>
              </a:rPr>
              <a:t>2</a:t>
            </a:r>
            <a:r>
              <a:rPr lang="en" sz="2600">
                <a:latin typeface="Cambria"/>
                <a:ea typeface="Cambria"/>
                <a:cs typeface="Cambria"/>
                <a:sym typeface="Cambria"/>
              </a:rPr>
              <a:t>) as a function of total number of point sources</a:t>
            </a:r>
            <a:endParaRPr sz="2600">
              <a:latin typeface="Cambria"/>
              <a:ea typeface="Cambria"/>
              <a:cs typeface="Cambria"/>
              <a:sym typeface="Cambria"/>
            </a:endParaRPr>
          </a:p>
          <a:p>
            <a:pPr indent="-393700" lvl="1" marL="9144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Memory usage in the GPU scales linearly as a function of total number of point sources</a:t>
            </a:r>
            <a:endParaRPr sz="2600">
              <a:latin typeface="Cambria"/>
              <a:ea typeface="Cambria"/>
              <a:cs typeface="Cambria"/>
              <a:sym typeface="Cambria"/>
            </a:endParaRPr>
          </a:p>
        </p:txBody>
      </p:sp>
      <p:sp>
        <p:nvSpPr>
          <p:cNvPr id="497" name="Google Shape;497;p5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4"/>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Achievements	</a:t>
            </a:r>
            <a:endParaRPr sz="4800">
              <a:latin typeface="Cambria"/>
              <a:ea typeface="Cambria"/>
              <a:cs typeface="Cambria"/>
              <a:sym typeface="Cambria"/>
            </a:endParaRPr>
          </a:p>
        </p:txBody>
      </p:sp>
      <p:sp>
        <p:nvSpPr>
          <p:cNvPr id="503" name="Google Shape;503;p54"/>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Identified the lower limit for the number of point sources per slit (300) that still produce realistic diffraction patterns </a:t>
            </a:r>
            <a:endParaRPr sz="2600">
              <a:latin typeface="Cambria"/>
              <a:ea typeface="Cambria"/>
              <a:cs typeface="Cambria"/>
              <a:sym typeface="Cambria"/>
            </a:endParaRPr>
          </a:p>
          <a:p>
            <a:pPr indent="-393700" lvl="0" marL="4572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Documented setup, installation, and prior code</a:t>
            </a:r>
            <a:endParaRPr sz="2600">
              <a:latin typeface="Cambria"/>
              <a:ea typeface="Cambria"/>
              <a:cs typeface="Cambria"/>
              <a:sym typeface="Cambria"/>
            </a:endParaRPr>
          </a:p>
        </p:txBody>
      </p:sp>
      <p:sp>
        <p:nvSpPr>
          <p:cNvPr id="504" name="Google Shape;504;p5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5"/>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Challenges</a:t>
            </a:r>
            <a:endParaRPr sz="4800">
              <a:latin typeface="Cambria"/>
              <a:ea typeface="Cambria"/>
              <a:cs typeface="Cambria"/>
              <a:sym typeface="Cambria"/>
            </a:endParaRPr>
          </a:p>
        </p:txBody>
      </p:sp>
      <p:sp>
        <p:nvSpPr>
          <p:cNvPr id="510" name="Google Shape;510;p55"/>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Some code left by last semester was poorly documented making parts hard to understand</a:t>
            </a:r>
            <a:endParaRPr sz="2600">
              <a:latin typeface="Cambria"/>
              <a:ea typeface="Cambria"/>
              <a:cs typeface="Cambria"/>
              <a:sym typeface="Cambria"/>
            </a:endParaRPr>
          </a:p>
          <a:p>
            <a:pPr indent="-393700" lvl="0" marL="4572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Did not have a full understanding of the physics in the simulation to completely validate the code</a:t>
            </a:r>
            <a:endParaRPr sz="2600">
              <a:latin typeface="Cambria"/>
              <a:ea typeface="Cambria"/>
              <a:cs typeface="Cambria"/>
              <a:sym typeface="Cambria"/>
            </a:endParaRPr>
          </a:p>
          <a:p>
            <a:pPr indent="-393700" lvl="0" marL="4572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Some terms are used </a:t>
            </a:r>
            <a:r>
              <a:rPr lang="en" sz="2600">
                <a:latin typeface="Cambria"/>
                <a:ea typeface="Cambria"/>
                <a:cs typeface="Cambria"/>
                <a:sym typeface="Cambria"/>
              </a:rPr>
              <a:t>interchangeably</a:t>
            </a:r>
            <a:r>
              <a:rPr lang="en" sz="2600">
                <a:latin typeface="Cambria"/>
                <a:ea typeface="Cambria"/>
                <a:cs typeface="Cambria"/>
                <a:sym typeface="Cambria"/>
              </a:rPr>
              <a:t> for no reason and it makes it confusing</a:t>
            </a:r>
            <a:endParaRPr sz="2600">
              <a:latin typeface="Cambria"/>
              <a:ea typeface="Cambria"/>
              <a:cs typeface="Cambria"/>
              <a:sym typeface="Cambria"/>
            </a:endParaRPr>
          </a:p>
          <a:p>
            <a:pPr indent="-393700" lvl="1" marL="9144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i.e. slit length vs slit height</a:t>
            </a:r>
            <a:endParaRPr sz="2600">
              <a:latin typeface="Cambria"/>
              <a:ea typeface="Cambria"/>
              <a:cs typeface="Cambria"/>
              <a:sym typeface="Cambria"/>
            </a:endParaRPr>
          </a:p>
        </p:txBody>
      </p:sp>
      <p:sp>
        <p:nvSpPr>
          <p:cNvPr id="511" name="Google Shape;511;p5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6"/>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Future Work</a:t>
            </a:r>
            <a:endParaRPr sz="4800">
              <a:latin typeface="Cambria"/>
              <a:ea typeface="Cambria"/>
              <a:cs typeface="Cambria"/>
              <a:sym typeface="Cambria"/>
            </a:endParaRPr>
          </a:p>
        </p:txBody>
      </p:sp>
      <p:sp>
        <p:nvSpPr>
          <p:cNvPr id="517" name="Google Shape;517;p56"/>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Allow gratings to be generated in a pseudo-random pattern</a:t>
            </a:r>
            <a:endParaRPr sz="2600">
              <a:latin typeface="Cambria"/>
              <a:ea typeface="Cambria"/>
              <a:cs typeface="Cambria"/>
              <a:sym typeface="Cambria"/>
            </a:endParaRPr>
          </a:p>
          <a:p>
            <a:pPr indent="-393700" lvl="0" marL="4572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Include outside variables </a:t>
            </a:r>
            <a:endParaRPr sz="2600">
              <a:latin typeface="Cambria"/>
              <a:ea typeface="Cambria"/>
              <a:cs typeface="Cambria"/>
              <a:sym typeface="Cambria"/>
            </a:endParaRPr>
          </a:p>
          <a:p>
            <a:pPr indent="-393700" lvl="1" marL="9144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Effect of gravity</a:t>
            </a:r>
            <a:endParaRPr sz="2600">
              <a:latin typeface="Cambria"/>
              <a:ea typeface="Cambria"/>
              <a:cs typeface="Cambria"/>
              <a:sym typeface="Cambria"/>
            </a:endParaRPr>
          </a:p>
          <a:p>
            <a:pPr indent="-393700" lvl="1" marL="9144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Incorporation of defective slits</a:t>
            </a:r>
            <a:endParaRPr sz="2600">
              <a:latin typeface="Cambria"/>
              <a:ea typeface="Cambria"/>
              <a:cs typeface="Cambria"/>
              <a:sym typeface="Cambria"/>
            </a:endParaRPr>
          </a:p>
        </p:txBody>
      </p:sp>
      <p:sp>
        <p:nvSpPr>
          <p:cNvPr id="518" name="Google Shape;518;p5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57"/>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Future Work</a:t>
            </a:r>
            <a:endParaRPr sz="4800">
              <a:latin typeface="Cambria"/>
              <a:ea typeface="Cambria"/>
              <a:cs typeface="Cambria"/>
              <a:sym typeface="Cambria"/>
            </a:endParaRPr>
          </a:p>
        </p:txBody>
      </p:sp>
      <p:sp>
        <p:nvSpPr>
          <p:cNvPr id="524" name="Google Shape;524;p57"/>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Consideration in how to optimize the CUDA kernel</a:t>
            </a:r>
            <a:endParaRPr sz="2600">
              <a:latin typeface="Cambria"/>
              <a:ea typeface="Cambria"/>
              <a:cs typeface="Cambria"/>
              <a:sym typeface="Cambria"/>
            </a:endParaRPr>
          </a:p>
          <a:p>
            <a:pPr indent="-393700" lvl="1" marL="9144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Methods in storing the output</a:t>
            </a:r>
            <a:endParaRPr sz="2600">
              <a:latin typeface="Cambria"/>
              <a:ea typeface="Cambria"/>
              <a:cs typeface="Cambria"/>
              <a:sym typeface="Cambria"/>
            </a:endParaRPr>
          </a:p>
          <a:p>
            <a:pPr indent="-393700" lvl="2" marL="13716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Storing the output solely within the GPU to free up space.</a:t>
            </a:r>
            <a:endParaRPr sz="2600">
              <a:latin typeface="Cambria"/>
              <a:ea typeface="Cambria"/>
              <a:cs typeface="Cambria"/>
              <a:sym typeface="Cambria"/>
            </a:endParaRPr>
          </a:p>
          <a:p>
            <a:pPr indent="-393700" lvl="2" marL="13716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Partitioning the </a:t>
            </a:r>
            <a:r>
              <a:rPr lang="en" sz="2600">
                <a:latin typeface="Cambria"/>
                <a:ea typeface="Cambria"/>
                <a:cs typeface="Cambria"/>
                <a:sym typeface="Cambria"/>
              </a:rPr>
              <a:t>results properly before the next calculation</a:t>
            </a:r>
            <a:endParaRPr sz="2600">
              <a:latin typeface="Cambria"/>
              <a:ea typeface="Cambria"/>
              <a:cs typeface="Cambria"/>
              <a:sym typeface="Cambria"/>
            </a:endParaRPr>
          </a:p>
        </p:txBody>
      </p:sp>
      <p:sp>
        <p:nvSpPr>
          <p:cNvPr id="525" name="Google Shape;525;p5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8"/>
          <p:cNvSpPr txBox="1"/>
          <p:nvPr>
            <p:ph type="ctrTitle"/>
          </p:nvPr>
        </p:nvSpPr>
        <p:spPr>
          <a:xfrm>
            <a:off x="866225" y="2171700"/>
            <a:ext cx="7525500" cy="800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Flexure Hinges</a:t>
            </a:r>
            <a:r>
              <a:rPr lang="en" sz="4800">
                <a:latin typeface="Cambria"/>
                <a:ea typeface="Cambria"/>
                <a:cs typeface="Cambria"/>
                <a:sym typeface="Cambria"/>
              </a:rPr>
              <a:t> </a:t>
            </a:r>
            <a:endParaRPr sz="4800">
              <a:latin typeface="Cambria"/>
              <a:ea typeface="Cambria"/>
              <a:cs typeface="Cambria"/>
              <a:sym typeface="Cambria"/>
            </a:endParaRPr>
          </a:p>
        </p:txBody>
      </p:sp>
      <p:sp>
        <p:nvSpPr>
          <p:cNvPr id="531" name="Google Shape;531;p58"/>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9"/>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Purpose</a:t>
            </a:r>
            <a:endParaRPr sz="4800">
              <a:latin typeface="Cambria"/>
              <a:ea typeface="Cambria"/>
              <a:cs typeface="Cambria"/>
              <a:sym typeface="Cambria"/>
            </a:endParaRPr>
          </a:p>
        </p:txBody>
      </p:sp>
      <p:sp>
        <p:nvSpPr>
          <p:cNvPr id="537" name="Google Shape;537;p5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38" name="Google Shape;538;p59"/>
          <p:cNvPicPr preferRelativeResize="0"/>
          <p:nvPr/>
        </p:nvPicPr>
        <p:blipFill>
          <a:blip r:embed="rId3">
            <a:alphaModFix/>
          </a:blip>
          <a:stretch>
            <a:fillRect/>
          </a:stretch>
        </p:blipFill>
        <p:spPr>
          <a:xfrm>
            <a:off x="5261625" y="1990975"/>
            <a:ext cx="3687525" cy="2709201"/>
          </a:xfrm>
          <a:prstGeom prst="rect">
            <a:avLst/>
          </a:prstGeom>
          <a:noFill/>
          <a:ln>
            <a:noFill/>
          </a:ln>
        </p:spPr>
      </p:pic>
      <p:sp>
        <p:nvSpPr>
          <p:cNvPr id="539" name="Google Shape;539;p59"/>
          <p:cNvSpPr txBox="1"/>
          <p:nvPr>
            <p:ph idx="1" type="body"/>
          </p:nvPr>
        </p:nvSpPr>
        <p:spPr>
          <a:xfrm>
            <a:off x="0" y="1646375"/>
            <a:ext cx="5632800" cy="3398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Clr>
                <a:srgbClr val="000000"/>
              </a:buClr>
              <a:buSzPts val="1800"/>
              <a:buFont typeface="Cambria"/>
              <a:buChar char="❏"/>
            </a:pPr>
            <a:r>
              <a:rPr lang="en" sz="2200">
                <a:latin typeface="Cambria"/>
                <a:ea typeface="Cambria"/>
                <a:cs typeface="Cambria"/>
                <a:sym typeface="Cambria"/>
              </a:rPr>
              <a:t>Gratings will be mounted within Silicon frames in the interferometer</a:t>
            </a:r>
            <a:endParaRPr sz="2200">
              <a:latin typeface="Cambria"/>
              <a:ea typeface="Cambria"/>
              <a:cs typeface="Cambria"/>
              <a:sym typeface="Cambria"/>
            </a:endParaRPr>
          </a:p>
          <a:p>
            <a:pPr indent="-342900" lvl="0" marL="457200" rtl="0" algn="l">
              <a:spcBef>
                <a:spcPts val="1000"/>
              </a:spcBef>
              <a:spcAft>
                <a:spcPts val="0"/>
              </a:spcAft>
              <a:buClr>
                <a:srgbClr val="000000"/>
              </a:buClr>
              <a:buSzPts val="1800"/>
              <a:buFont typeface="Cambria"/>
              <a:buChar char="❏"/>
            </a:pPr>
            <a:r>
              <a:rPr lang="en" sz="2200">
                <a:latin typeface="Cambria"/>
                <a:ea typeface="Cambria"/>
                <a:cs typeface="Cambria"/>
                <a:sym typeface="Cambria"/>
              </a:rPr>
              <a:t>Frames need to be able to move gratings for alignment</a:t>
            </a:r>
            <a:endParaRPr sz="2200">
              <a:latin typeface="Cambria"/>
              <a:ea typeface="Cambria"/>
              <a:cs typeface="Cambria"/>
              <a:sym typeface="Cambria"/>
            </a:endParaRPr>
          </a:p>
          <a:p>
            <a:pPr indent="-342900" lvl="1" marL="914400" rtl="0" algn="l">
              <a:spcBef>
                <a:spcPts val="1000"/>
              </a:spcBef>
              <a:spcAft>
                <a:spcPts val="0"/>
              </a:spcAft>
              <a:buClr>
                <a:srgbClr val="000000"/>
              </a:buClr>
              <a:buSzPts val="1800"/>
              <a:buFont typeface="Cambria"/>
              <a:buChar char="❏"/>
            </a:pPr>
            <a:r>
              <a:rPr lang="en" sz="2200">
                <a:latin typeface="Cambria"/>
                <a:ea typeface="Cambria"/>
                <a:cs typeface="Cambria"/>
                <a:sym typeface="Cambria"/>
              </a:rPr>
              <a:t>2 Rotational</a:t>
            </a:r>
            <a:endParaRPr sz="2200">
              <a:latin typeface="Cambria"/>
              <a:ea typeface="Cambria"/>
              <a:cs typeface="Cambria"/>
              <a:sym typeface="Cambria"/>
            </a:endParaRPr>
          </a:p>
          <a:p>
            <a:pPr indent="-342900" lvl="1" marL="914400" rtl="0" algn="l">
              <a:spcBef>
                <a:spcPts val="1000"/>
              </a:spcBef>
              <a:spcAft>
                <a:spcPts val="0"/>
              </a:spcAft>
              <a:buClr>
                <a:srgbClr val="000000"/>
              </a:buClr>
              <a:buSzPts val="1800"/>
              <a:buFont typeface="Cambria"/>
              <a:buChar char="❏"/>
            </a:pPr>
            <a:r>
              <a:rPr lang="en" sz="2200">
                <a:latin typeface="Cambria"/>
                <a:ea typeface="Cambria"/>
                <a:cs typeface="Cambria"/>
                <a:sym typeface="Cambria"/>
              </a:rPr>
              <a:t>1 Translation</a:t>
            </a:r>
            <a:endParaRPr sz="2200">
              <a:latin typeface="Cambria"/>
              <a:ea typeface="Cambria"/>
              <a:cs typeface="Cambria"/>
              <a:sym typeface="Cambria"/>
            </a:endParaRPr>
          </a:p>
          <a:p>
            <a:pPr indent="-342900" lvl="0" marL="457200" rtl="0" algn="l">
              <a:spcBef>
                <a:spcPts val="1000"/>
              </a:spcBef>
              <a:spcAft>
                <a:spcPts val="1000"/>
              </a:spcAft>
              <a:buClr>
                <a:srgbClr val="000000"/>
              </a:buClr>
              <a:buSzPts val="1800"/>
              <a:buFont typeface="Cambria"/>
              <a:buChar char="❏"/>
            </a:pPr>
            <a:r>
              <a:rPr lang="en" sz="2200">
                <a:latin typeface="Cambria"/>
                <a:ea typeface="Cambria"/>
                <a:cs typeface="Cambria"/>
                <a:sym typeface="Cambria"/>
              </a:rPr>
              <a:t>Flexure hinges incorporated into frames allow for precise controlled movement</a:t>
            </a:r>
            <a:endParaRPr sz="2200">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Objective</a:t>
            </a:r>
            <a:endParaRPr sz="4800">
              <a:latin typeface="Cambria"/>
              <a:ea typeface="Cambria"/>
              <a:cs typeface="Cambria"/>
              <a:sym typeface="Cambria"/>
            </a:endParaRPr>
          </a:p>
        </p:txBody>
      </p:sp>
      <p:sp>
        <p:nvSpPr>
          <p:cNvPr id="545" name="Google Shape;545;p60"/>
          <p:cNvSpPr txBox="1"/>
          <p:nvPr>
            <p:ph idx="1" type="body"/>
          </p:nvPr>
        </p:nvSpPr>
        <p:spPr>
          <a:xfrm>
            <a:off x="328550" y="1633550"/>
            <a:ext cx="8468100" cy="33984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Previous group developed translational design with 3-notch hinges</a:t>
            </a:r>
            <a:endParaRPr sz="2600">
              <a:latin typeface="Cambria"/>
              <a:ea typeface="Cambria"/>
              <a:cs typeface="Cambria"/>
              <a:sym typeface="Cambria"/>
            </a:endParaRPr>
          </a:p>
          <a:p>
            <a:pPr indent="-393700" lvl="0" marL="4572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Adapt 3-notch design to work in a rotational design</a:t>
            </a:r>
            <a:endParaRPr sz="2600">
              <a:latin typeface="Cambria"/>
              <a:ea typeface="Cambria"/>
              <a:cs typeface="Cambria"/>
              <a:sym typeface="Cambria"/>
            </a:endParaRPr>
          </a:p>
          <a:p>
            <a:pPr indent="-393700" lvl="0" marL="4572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Achieve 0.5 degrees of rotation with a maximum of 5 N applied force from piezos</a:t>
            </a:r>
            <a:endParaRPr sz="2600">
              <a:latin typeface="Cambria"/>
              <a:ea typeface="Cambria"/>
              <a:cs typeface="Cambria"/>
              <a:sym typeface="Cambria"/>
            </a:endParaRPr>
          </a:p>
        </p:txBody>
      </p:sp>
      <p:sp>
        <p:nvSpPr>
          <p:cNvPr id="546" name="Google Shape;546;p6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34"/>
          <p:cNvPicPr preferRelativeResize="0"/>
          <p:nvPr/>
        </p:nvPicPr>
        <p:blipFill>
          <a:blip r:embed="rId3">
            <a:alphaModFix/>
          </a:blip>
          <a:stretch>
            <a:fillRect/>
          </a:stretch>
        </p:blipFill>
        <p:spPr>
          <a:xfrm>
            <a:off x="4140150" y="2571738"/>
            <a:ext cx="4932825" cy="2355775"/>
          </a:xfrm>
          <a:prstGeom prst="rect">
            <a:avLst/>
          </a:prstGeom>
          <a:noFill/>
          <a:ln>
            <a:noFill/>
          </a:ln>
        </p:spPr>
      </p:pic>
      <p:sp>
        <p:nvSpPr>
          <p:cNvPr id="335" name="Google Shape;335;p34"/>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Process</a:t>
            </a:r>
            <a:endParaRPr sz="4800">
              <a:latin typeface="Cambria"/>
              <a:ea typeface="Cambria"/>
              <a:cs typeface="Cambria"/>
              <a:sym typeface="Cambria"/>
            </a:endParaRPr>
          </a:p>
        </p:txBody>
      </p:sp>
      <p:sp>
        <p:nvSpPr>
          <p:cNvPr id="336" name="Google Shape;336;p34"/>
          <p:cNvSpPr txBox="1"/>
          <p:nvPr>
            <p:ph idx="1" type="body"/>
          </p:nvPr>
        </p:nvSpPr>
        <p:spPr>
          <a:xfrm>
            <a:off x="284075" y="1704463"/>
            <a:ext cx="4566300" cy="3195600"/>
          </a:xfrm>
          <a:prstGeom prst="rect">
            <a:avLst/>
          </a:prstGeom>
        </p:spPr>
        <p:txBody>
          <a:bodyPr anchorCtr="0" anchor="t" bIns="34275" lIns="68575" spcFirstLastPara="1" rIns="68575" wrap="square" tIns="34275">
            <a:noAutofit/>
          </a:bodyPr>
          <a:lstStyle/>
          <a:p>
            <a:pPr indent="-368300" lvl="0" marL="457200" rtl="0" algn="l">
              <a:spcBef>
                <a:spcPts val="800"/>
              </a:spcBef>
              <a:spcAft>
                <a:spcPts val="0"/>
              </a:spcAft>
              <a:buClr>
                <a:srgbClr val="000000"/>
              </a:buClr>
              <a:buSzPts val="2200"/>
              <a:buFont typeface="Cambria"/>
              <a:buAutoNum type="arabicPeriod"/>
            </a:pPr>
            <a:r>
              <a:rPr lang="en" sz="2200">
                <a:solidFill>
                  <a:srgbClr val="000000"/>
                </a:solidFill>
                <a:latin typeface="Cambria"/>
                <a:ea typeface="Cambria"/>
                <a:cs typeface="Cambria"/>
                <a:sym typeface="Cambria"/>
              </a:rPr>
              <a:t>Antimuon beam enters cryostat</a:t>
            </a:r>
            <a:endParaRPr sz="2200">
              <a:solidFill>
                <a:srgbClr val="000000"/>
              </a:solidFill>
              <a:latin typeface="Cambria"/>
              <a:ea typeface="Cambria"/>
              <a:cs typeface="Cambria"/>
              <a:sym typeface="Cambria"/>
            </a:endParaRPr>
          </a:p>
          <a:p>
            <a:pPr indent="-368300" lvl="0" marL="457200" rtl="0" algn="l">
              <a:spcBef>
                <a:spcPts val="1000"/>
              </a:spcBef>
              <a:spcAft>
                <a:spcPts val="0"/>
              </a:spcAft>
              <a:buClr>
                <a:srgbClr val="000000"/>
              </a:buClr>
              <a:buSzPts val="2200"/>
              <a:buFont typeface="Cambria"/>
              <a:buAutoNum type="arabicPeriod"/>
            </a:pPr>
            <a:r>
              <a:rPr lang="en" sz="2200">
                <a:solidFill>
                  <a:srgbClr val="000000"/>
                </a:solidFill>
                <a:latin typeface="Cambria"/>
                <a:ea typeface="Cambria"/>
                <a:cs typeface="Cambria"/>
                <a:sym typeface="Cambria"/>
              </a:rPr>
              <a:t>Some antimuons converted to muonium in SFHe</a:t>
            </a:r>
            <a:endParaRPr sz="2200">
              <a:solidFill>
                <a:srgbClr val="000000"/>
              </a:solidFill>
              <a:latin typeface="Cambria"/>
              <a:ea typeface="Cambria"/>
              <a:cs typeface="Cambria"/>
              <a:sym typeface="Cambria"/>
            </a:endParaRPr>
          </a:p>
          <a:p>
            <a:pPr indent="-368300" lvl="0" marL="457200" rtl="0" algn="l">
              <a:spcBef>
                <a:spcPts val="1000"/>
              </a:spcBef>
              <a:spcAft>
                <a:spcPts val="0"/>
              </a:spcAft>
              <a:buClr>
                <a:srgbClr val="000000"/>
              </a:buClr>
              <a:buSzPts val="2200"/>
              <a:buFont typeface="Cambria"/>
              <a:buAutoNum type="arabicPeriod"/>
            </a:pPr>
            <a:r>
              <a:rPr lang="en" sz="2200">
                <a:solidFill>
                  <a:srgbClr val="000000"/>
                </a:solidFill>
                <a:latin typeface="Cambria"/>
                <a:ea typeface="Cambria"/>
                <a:cs typeface="Cambria"/>
                <a:sym typeface="Cambria"/>
              </a:rPr>
              <a:t>Beam reflected into the interferometer</a:t>
            </a:r>
            <a:endParaRPr sz="2200">
              <a:solidFill>
                <a:srgbClr val="000000"/>
              </a:solidFill>
              <a:latin typeface="Cambria"/>
              <a:ea typeface="Cambria"/>
              <a:cs typeface="Cambria"/>
              <a:sym typeface="Cambria"/>
            </a:endParaRPr>
          </a:p>
          <a:p>
            <a:pPr indent="-368300" lvl="0" marL="457200" rtl="0" algn="l">
              <a:spcBef>
                <a:spcPts val="1000"/>
              </a:spcBef>
              <a:spcAft>
                <a:spcPts val="0"/>
              </a:spcAft>
              <a:buClr>
                <a:srgbClr val="000000"/>
              </a:buClr>
              <a:buSzPts val="2200"/>
              <a:buFont typeface="Cambria"/>
              <a:buAutoNum type="arabicPeriod"/>
            </a:pPr>
            <a:r>
              <a:rPr lang="en" sz="2200">
                <a:solidFill>
                  <a:srgbClr val="000000"/>
                </a:solidFill>
                <a:latin typeface="Cambria"/>
                <a:ea typeface="Cambria"/>
                <a:cs typeface="Cambria"/>
                <a:sym typeface="Cambria"/>
              </a:rPr>
              <a:t>Beam diffracted by gratings</a:t>
            </a:r>
            <a:endParaRPr sz="2200">
              <a:solidFill>
                <a:srgbClr val="000000"/>
              </a:solidFill>
              <a:latin typeface="Cambria"/>
              <a:ea typeface="Cambria"/>
              <a:cs typeface="Cambria"/>
              <a:sym typeface="Cambria"/>
            </a:endParaRPr>
          </a:p>
          <a:p>
            <a:pPr indent="-368300" lvl="0" marL="457200" rtl="0" algn="l">
              <a:spcBef>
                <a:spcPts val="1000"/>
              </a:spcBef>
              <a:spcAft>
                <a:spcPts val="1000"/>
              </a:spcAft>
              <a:buClr>
                <a:srgbClr val="000000"/>
              </a:buClr>
              <a:buSzPts val="2200"/>
              <a:buFont typeface="Cambria"/>
              <a:buAutoNum type="arabicPeriod"/>
            </a:pPr>
            <a:r>
              <a:rPr lang="en" sz="2200">
                <a:solidFill>
                  <a:srgbClr val="000000"/>
                </a:solidFill>
                <a:latin typeface="Cambria"/>
                <a:ea typeface="Cambria"/>
                <a:cs typeface="Cambria"/>
                <a:sym typeface="Cambria"/>
              </a:rPr>
              <a:t>Pattern sampled by detector</a:t>
            </a:r>
            <a:endParaRPr sz="2200">
              <a:solidFill>
                <a:srgbClr val="000000"/>
              </a:solidFill>
              <a:latin typeface="Cambria"/>
              <a:ea typeface="Cambria"/>
              <a:cs typeface="Cambria"/>
              <a:sym typeface="Cambria"/>
            </a:endParaRPr>
          </a:p>
        </p:txBody>
      </p:sp>
      <p:sp>
        <p:nvSpPr>
          <p:cNvPr id="337" name="Google Shape;337;p3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1"/>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Translational Design</a:t>
            </a:r>
            <a:endParaRPr sz="4800">
              <a:latin typeface="Cambria"/>
              <a:ea typeface="Cambria"/>
              <a:cs typeface="Cambria"/>
              <a:sym typeface="Cambria"/>
            </a:endParaRPr>
          </a:p>
          <a:p>
            <a:pPr indent="0" lvl="0" marL="0" rtl="0" algn="ctr">
              <a:spcBef>
                <a:spcPts val="0"/>
              </a:spcBef>
              <a:spcAft>
                <a:spcPts val="0"/>
              </a:spcAft>
              <a:buNone/>
            </a:pPr>
            <a:r>
              <a:rPr lang="en" sz="1800">
                <a:latin typeface="Cambria"/>
                <a:ea typeface="Cambria"/>
                <a:cs typeface="Cambria"/>
                <a:sym typeface="Cambria"/>
              </a:rPr>
              <a:t>(Previous Semester)</a:t>
            </a:r>
            <a:endParaRPr sz="1800">
              <a:latin typeface="Cambria"/>
              <a:ea typeface="Cambria"/>
              <a:cs typeface="Cambria"/>
              <a:sym typeface="Cambria"/>
            </a:endParaRPr>
          </a:p>
        </p:txBody>
      </p:sp>
      <p:sp>
        <p:nvSpPr>
          <p:cNvPr id="552" name="Google Shape;552;p6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53" name="Google Shape;553;p61"/>
          <p:cNvPicPr preferRelativeResize="0"/>
          <p:nvPr/>
        </p:nvPicPr>
        <p:blipFill rotWithShape="1">
          <a:blip r:embed="rId3">
            <a:alphaModFix/>
          </a:blip>
          <a:srcRect b="7883" l="0" r="0" t="-3094"/>
          <a:stretch/>
        </p:blipFill>
        <p:spPr>
          <a:xfrm>
            <a:off x="1071250" y="1645500"/>
            <a:ext cx="6769800" cy="3378150"/>
          </a:xfrm>
          <a:prstGeom prst="rect">
            <a:avLst/>
          </a:prstGeom>
          <a:noFill/>
          <a:ln>
            <a:noFill/>
          </a:ln>
        </p:spPr>
      </p:pic>
      <p:sp>
        <p:nvSpPr>
          <p:cNvPr id="554" name="Google Shape;554;p61"/>
          <p:cNvSpPr txBox="1"/>
          <p:nvPr/>
        </p:nvSpPr>
        <p:spPr>
          <a:xfrm>
            <a:off x="5822650" y="2187225"/>
            <a:ext cx="10188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Silicon</a:t>
            </a:r>
            <a:endParaRPr sz="1800">
              <a:latin typeface="Century Gothic"/>
              <a:ea typeface="Century Gothic"/>
              <a:cs typeface="Century Gothic"/>
              <a:sym typeface="Century Gothic"/>
            </a:endParaRPr>
          </a:p>
        </p:txBody>
      </p:sp>
      <p:sp>
        <p:nvSpPr>
          <p:cNvPr id="555" name="Google Shape;555;p61"/>
          <p:cNvSpPr/>
          <p:nvPr/>
        </p:nvSpPr>
        <p:spPr>
          <a:xfrm>
            <a:off x="5573050" y="2326950"/>
            <a:ext cx="249600" cy="2448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2"/>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Rotational Design</a:t>
            </a:r>
            <a:endParaRPr sz="4800">
              <a:latin typeface="Cambria"/>
              <a:ea typeface="Cambria"/>
              <a:cs typeface="Cambria"/>
              <a:sym typeface="Cambria"/>
            </a:endParaRPr>
          </a:p>
        </p:txBody>
      </p:sp>
      <p:sp>
        <p:nvSpPr>
          <p:cNvPr id="561" name="Google Shape;561;p6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62" name="Google Shape;562;p62"/>
          <p:cNvPicPr preferRelativeResize="0"/>
          <p:nvPr/>
        </p:nvPicPr>
        <p:blipFill>
          <a:blip r:embed="rId3">
            <a:alphaModFix/>
          </a:blip>
          <a:stretch>
            <a:fillRect/>
          </a:stretch>
        </p:blipFill>
        <p:spPr>
          <a:xfrm>
            <a:off x="1126363" y="1706225"/>
            <a:ext cx="6891274" cy="3437274"/>
          </a:xfrm>
          <a:prstGeom prst="rect">
            <a:avLst/>
          </a:prstGeom>
          <a:noFill/>
          <a:ln>
            <a:noFill/>
          </a:ln>
        </p:spPr>
      </p:pic>
      <p:sp>
        <p:nvSpPr>
          <p:cNvPr id="563" name="Google Shape;563;p62"/>
          <p:cNvSpPr/>
          <p:nvPr/>
        </p:nvSpPr>
        <p:spPr>
          <a:xfrm>
            <a:off x="5563050" y="2037300"/>
            <a:ext cx="249600" cy="24480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2"/>
          <p:cNvSpPr txBox="1"/>
          <p:nvPr/>
        </p:nvSpPr>
        <p:spPr>
          <a:xfrm>
            <a:off x="5852625" y="1905050"/>
            <a:ext cx="10188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Silicon</a:t>
            </a:r>
            <a:endParaRPr sz="1800">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3"/>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Analytical Model </a:t>
            </a:r>
            <a:endParaRPr sz="4800">
              <a:latin typeface="Cambria"/>
              <a:ea typeface="Cambria"/>
              <a:cs typeface="Cambria"/>
              <a:sym typeface="Cambria"/>
            </a:endParaRPr>
          </a:p>
        </p:txBody>
      </p:sp>
      <p:sp>
        <p:nvSpPr>
          <p:cNvPr id="570" name="Google Shape;570;p63"/>
          <p:cNvSpPr txBox="1"/>
          <p:nvPr>
            <p:ph idx="1" type="body"/>
          </p:nvPr>
        </p:nvSpPr>
        <p:spPr>
          <a:xfrm>
            <a:off x="153850" y="1579250"/>
            <a:ext cx="4412700" cy="33144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Clr>
                <a:srgbClr val="000000"/>
              </a:buClr>
              <a:buSzPts val="2000"/>
              <a:buFont typeface="Cambria"/>
              <a:buChar char="❏"/>
            </a:pPr>
            <a:r>
              <a:rPr lang="en" sz="2000">
                <a:latin typeface="Cambria"/>
                <a:ea typeface="Cambria"/>
                <a:cs typeface="Cambria"/>
                <a:sym typeface="Cambria"/>
              </a:rPr>
              <a:t>Single notch hinges commonly modeled as cantilevers </a:t>
            </a:r>
            <a:endParaRPr sz="2000">
              <a:latin typeface="Cambria"/>
              <a:ea typeface="Cambria"/>
              <a:cs typeface="Cambria"/>
              <a:sym typeface="Cambria"/>
            </a:endParaRPr>
          </a:p>
          <a:p>
            <a:pPr indent="-355600" lvl="0" marL="457200" rtl="0" algn="l">
              <a:spcBef>
                <a:spcPts val="1000"/>
              </a:spcBef>
              <a:spcAft>
                <a:spcPts val="0"/>
              </a:spcAft>
              <a:buClr>
                <a:srgbClr val="000000"/>
              </a:buClr>
              <a:buSzPts val="2000"/>
              <a:buFont typeface="Cambria"/>
              <a:buChar char="❏"/>
            </a:pPr>
            <a:r>
              <a:rPr lang="en" sz="2000">
                <a:latin typeface="Cambria"/>
                <a:ea typeface="Cambria"/>
                <a:cs typeface="Cambria"/>
                <a:sym typeface="Cambria"/>
              </a:rPr>
              <a:t>Cannot model 3 notch design as cantilever</a:t>
            </a:r>
            <a:endParaRPr sz="2000">
              <a:latin typeface="Cambria"/>
              <a:ea typeface="Cambria"/>
              <a:cs typeface="Cambria"/>
              <a:sym typeface="Cambria"/>
            </a:endParaRPr>
          </a:p>
          <a:p>
            <a:pPr indent="-355600" lvl="1" marL="914400" rtl="0" algn="l">
              <a:spcBef>
                <a:spcPts val="1000"/>
              </a:spcBef>
              <a:spcAft>
                <a:spcPts val="0"/>
              </a:spcAft>
              <a:buClr>
                <a:srgbClr val="000000"/>
              </a:buClr>
              <a:buSzPts val="2000"/>
              <a:buFont typeface="Cambria"/>
              <a:buChar char="❏"/>
            </a:pPr>
            <a:r>
              <a:rPr lang="en" sz="2000">
                <a:latin typeface="Cambria"/>
                <a:ea typeface="Cambria"/>
                <a:cs typeface="Cambria"/>
                <a:sym typeface="Cambria"/>
              </a:rPr>
              <a:t>Use single notch model</a:t>
            </a:r>
            <a:endParaRPr sz="2000">
              <a:latin typeface="Cambria"/>
              <a:ea typeface="Cambria"/>
              <a:cs typeface="Cambria"/>
              <a:sym typeface="Cambria"/>
            </a:endParaRPr>
          </a:p>
          <a:p>
            <a:pPr indent="-355600" lvl="1" marL="914400" rtl="0" algn="l">
              <a:spcBef>
                <a:spcPts val="1000"/>
              </a:spcBef>
              <a:spcAft>
                <a:spcPts val="0"/>
              </a:spcAft>
              <a:buClr>
                <a:srgbClr val="000000"/>
              </a:buClr>
              <a:buSzPts val="2000"/>
              <a:buFont typeface="Cambria"/>
              <a:buChar char="❏"/>
            </a:pPr>
            <a:r>
              <a:rPr lang="en" sz="2000">
                <a:latin typeface="Cambria"/>
                <a:ea typeface="Cambria"/>
                <a:cs typeface="Cambria"/>
                <a:sym typeface="Cambria"/>
              </a:rPr>
              <a:t>Refine in FEA</a:t>
            </a:r>
            <a:endParaRPr sz="2000">
              <a:latin typeface="Cambria"/>
              <a:ea typeface="Cambria"/>
              <a:cs typeface="Cambria"/>
              <a:sym typeface="Cambria"/>
            </a:endParaRPr>
          </a:p>
          <a:p>
            <a:pPr indent="0" lvl="0" marL="0" rtl="0" algn="l">
              <a:spcBef>
                <a:spcPts val="1000"/>
              </a:spcBef>
              <a:spcAft>
                <a:spcPts val="1000"/>
              </a:spcAft>
              <a:buNone/>
            </a:pPr>
            <a:r>
              <a:t/>
            </a:r>
            <a:endParaRPr sz="2200">
              <a:solidFill>
                <a:srgbClr val="000000"/>
              </a:solidFill>
              <a:latin typeface="Cambria"/>
              <a:ea typeface="Cambria"/>
              <a:cs typeface="Cambria"/>
              <a:sym typeface="Cambria"/>
            </a:endParaRPr>
          </a:p>
        </p:txBody>
      </p:sp>
      <p:sp>
        <p:nvSpPr>
          <p:cNvPr id="571" name="Google Shape;571;p6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572" name="Google Shape;572;p63"/>
          <p:cNvPicPr preferRelativeResize="0"/>
          <p:nvPr/>
        </p:nvPicPr>
        <p:blipFill rotWithShape="1">
          <a:blip r:embed="rId3">
            <a:alphaModFix/>
          </a:blip>
          <a:srcRect b="0" l="0" r="0" t="2837"/>
          <a:stretch/>
        </p:blipFill>
        <p:spPr>
          <a:xfrm>
            <a:off x="50013" y="3055725"/>
            <a:ext cx="4412774" cy="2087775"/>
          </a:xfrm>
          <a:prstGeom prst="rect">
            <a:avLst/>
          </a:prstGeom>
          <a:noFill/>
          <a:ln>
            <a:noFill/>
          </a:ln>
        </p:spPr>
      </p:pic>
      <p:pic>
        <p:nvPicPr>
          <p:cNvPr id="573" name="Google Shape;573;p63"/>
          <p:cNvPicPr preferRelativeResize="0"/>
          <p:nvPr/>
        </p:nvPicPr>
        <p:blipFill rotWithShape="1">
          <a:blip r:embed="rId4">
            <a:alphaModFix/>
          </a:blip>
          <a:srcRect b="5487" l="4040" r="-4040" t="7692"/>
          <a:stretch/>
        </p:blipFill>
        <p:spPr>
          <a:xfrm>
            <a:off x="4342925" y="1777800"/>
            <a:ext cx="4801074" cy="3314401"/>
          </a:xfrm>
          <a:prstGeom prst="rect">
            <a:avLst/>
          </a:prstGeom>
          <a:noFill/>
          <a:ln>
            <a:noFill/>
          </a:ln>
        </p:spPr>
      </p:pic>
      <p:sp>
        <p:nvSpPr>
          <p:cNvPr id="574" name="Google Shape;574;p63"/>
          <p:cNvSpPr txBox="1"/>
          <p:nvPr/>
        </p:nvSpPr>
        <p:spPr>
          <a:xfrm>
            <a:off x="2399775" y="2941900"/>
            <a:ext cx="34137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mbria"/>
                <a:ea typeface="Cambria"/>
                <a:cs typeface="Cambria"/>
                <a:sym typeface="Cambria"/>
              </a:rPr>
              <a:t>Deflection </a:t>
            </a:r>
            <a:endParaRPr sz="2000">
              <a:latin typeface="Cambria"/>
              <a:ea typeface="Cambria"/>
              <a:cs typeface="Cambria"/>
              <a:sym typeface="Cambria"/>
            </a:endParaRPr>
          </a:p>
          <a:p>
            <a:pPr indent="0" lvl="0" marL="0" rtl="0" algn="l">
              <a:spcBef>
                <a:spcPts val="0"/>
              </a:spcBef>
              <a:spcAft>
                <a:spcPts val="0"/>
              </a:spcAft>
              <a:buNone/>
            </a:pPr>
            <a:r>
              <a:rPr lang="en" sz="2000">
                <a:latin typeface="Cambria"/>
                <a:ea typeface="Cambria"/>
                <a:cs typeface="Cambria"/>
                <a:sym typeface="Cambria"/>
              </a:rPr>
              <a:t>Equations</a:t>
            </a:r>
            <a:endParaRPr sz="2000">
              <a:latin typeface="Cambria"/>
              <a:ea typeface="Cambria"/>
              <a:cs typeface="Cambria"/>
              <a:sym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4"/>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Parameterization</a:t>
            </a:r>
            <a:endParaRPr sz="4800">
              <a:latin typeface="Cambria"/>
              <a:ea typeface="Cambria"/>
              <a:cs typeface="Cambria"/>
              <a:sym typeface="Cambria"/>
            </a:endParaRPr>
          </a:p>
        </p:txBody>
      </p:sp>
      <p:sp>
        <p:nvSpPr>
          <p:cNvPr id="580" name="Google Shape;580;p6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581" name="Google Shape;581;p64"/>
          <p:cNvSpPr txBox="1"/>
          <p:nvPr>
            <p:ph idx="1" type="body"/>
          </p:nvPr>
        </p:nvSpPr>
        <p:spPr>
          <a:xfrm>
            <a:off x="4264600" y="1783375"/>
            <a:ext cx="4532100" cy="32487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Clr>
                <a:srgbClr val="000000"/>
              </a:buClr>
              <a:buSzPts val="2600"/>
              <a:buFont typeface="Cambria"/>
              <a:buChar char="❏"/>
            </a:pPr>
            <a:r>
              <a:rPr lang="en" sz="2600">
                <a:latin typeface="Cambria"/>
                <a:ea typeface="Cambria"/>
                <a:cs typeface="Cambria"/>
                <a:sym typeface="Cambria"/>
              </a:rPr>
              <a:t>Examine 5 different parameters</a:t>
            </a:r>
            <a:endParaRPr sz="2600">
              <a:latin typeface="Cambria"/>
              <a:ea typeface="Cambria"/>
              <a:cs typeface="Cambria"/>
              <a:sym typeface="Cambria"/>
            </a:endParaRPr>
          </a:p>
          <a:p>
            <a:pPr indent="-393700" lvl="0" marL="457200" rtl="0" algn="l">
              <a:spcBef>
                <a:spcPts val="1000"/>
              </a:spcBef>
              <a:spcAft>
                <a:spcPts val="0"/>
              </a:spcAft>
              <a:buClr>
                <a:srgbClr val="000000"/>
              </a:buClr>
              <a:buSzPts val="2600"/>
              <a:buFont typeface="Cambria"/>
              <a:buChar char="❏"/>
            </a:pPr>
            <a:r>
              <a:rPr lang="en" sz="2600">
                <a:latin typeface="Cambria"/>
                <a:ea typeface="Cambria"/>
                <a:cs typeface="Cambria"/>
                <a:sym typeface="Cambria"/>
              </a:rPr>
              <a:t>Manipulate these parameters to achieve desired amount of rotation</a:t>
            </a:r>
            <a:endParaRPr sz="2600">
              <a:latin typeface="Cambria"/>
              <a:ea typeface="Cambria"/>
              <a:cs typeface="Cambria"/>
              <a:sym typeface="Cambria"/>
            </a:endParaRPr>
          </a:p>
          <a:p>
            <a:pPr indent="-393700" lvl="0" marL="457200" rtl="0" algn="l">
              <a:spcBef>
                <a:spcPts val="1000"/>
              </a:spcBef>
              <a:spcAft>
                <a:spcPts val="1000"/>
              </a:spcAft>
              <a:buClr>
                <a:srgbClr val="000000"/>
              </a:buClr>
              <a:buSzPts val="2600"/>
              <a:buFont typeface="Cambria"/>
              <a:buChar char="❏"/>
            </a:pPr>
            <a:r>
              <a:rPr lang="en" sz="2600">
                <a:latin typeface="Cambria"/>
                <a:ea typeface="Cambria"/>
                <a:cs typeface="Cambria"/>
                <a:sym typeface="Cambria"/>
              </a:rPr>
              <a:t>Silicon crystal orientation is held constant  </a:t>
            </a:r>
            <a:endParaRPr sz="2600">
              <a:latin typeface="Cambria"/>
              <a:ea typeface="Cambria"/>
              <a:cs typeface="Cambria"/>
              <a:sym typeface="Cambria"/>
            </a:endParaRPr>
          </a:p>
        </p:txBody>
      </p:sp>
      <p:pic>
        <p:nvPicPr>
          <p:cNvPr id="582" name="Google Shape;582;p64"/>
          <p:cNvPicPr preferRelativeResize="0"/>
          <p:nvPr/>
        </p:nvPicPr>
        <p:blipFill>
          <a:blip r:embed="rId3">
            <a:alphaModFix/>
          </a:blip>
          <a:stretch>
            <a:fillRect/>
          </a:stretch>
        </p:blipFill>
        <p:spPr>
          <a:xfrm>
            <a:off x="139825" y="1686775"/>
            <a:ext cx="3905075" cy="3441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65"/>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800">
                <a:latin typeface="Cambria"/>
                <a:ea typeface="Cambria"/>
                <a:cs typeface="Cambria"/>
                <a:sym typeface="Cambria"/>
              </a:rPr>
              <a:t>ANSYS FEA Results</a:t>
            </a:r>
            <a:endParaRPr sz="4800">
              <a:latin typeface="Cambria"/>
              <a:ea typeface="Cambria"/>
              <a:cs typeface="Cambria"/>
              <a:sym typeface="Cambria"/>
            </a:endParaRPr>
          </a:p>
        </p:txBody>
      </p:sp>
      <p:sp>
        <p:nvSpPr>
          <p:cNvPr id="588" name="Google Shape;588;p6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89" name="Google Shape;589;p65"/>
          <p:cNvPicPr preferRelativeResize="0"/>
          <p:nvPr/>
        </p:nvPicPr>
        <p:blipFill>
          <a:blip r:embed="rId3">
            <a:alphaModFix/>
          </a:blip>
          <a:stretch>
            <a:fillRect/>
          </a:stretch>
        </p:blipFill>
        <p:spPr>
          <a:xfrm>
            <a:off x="-12" y="1844550"/>
            <a:ext cx="4581525" cy="2752725"/>
          </a:xfrm>
          <a:prstGeom prst="rect">
            <a:avLst/>
          </a:prstGeom>
          <a:noFill/>
          <a:ln>
            <a:noFill/>
          </a:ln>
        </p:spPr>
      </p:pic>
      <p:pic>
        <p:nvPicPr>
          <p:cNvPr id="590" name="Google Shape;590;p65"/>
          <p:cNvPicPr preferRelativeResize="0"/>
          <p:nvPr/>
        </p:nvPicPr>
        <p:blipFill>
          <a:blip r:embed="rId4">
            <a:alphaModFix/>
          </a:blip>
          <a:stretch>
            <a:fillRect/>
          </a:stretch>
        </p:blipFill>
        <p:spPr>
          <a:xfrm>
            <a:off x="0" y="1844550"/>
            <a:ext cx="4644125" cy="2752725"/>
          </a:xfrm>
          <a:prstGeom prst="rect">
            <a:avLst/>
          </a:prstGeom>
          <a:noFill/>
          <a:ln>
            <a:noFill/>
          </a:ln>
        </p:spPr>
      </p:pic>
      <p:pic>
        <p:nvPicPr>
          <p:cNvPr id="591" name="Google Shape;591;p65"/>
          <p:cNvPicPr preferRelativeResize="0"/>
          <p:nvPr/>
        </p:nvPicPr>
        <p:blipFill>
          <a:blip r:embed="rId5">
            <a:alphaModFix/>
          </a:blip>
          <a:stretch>
            <a:fillRect/>
          </a:stretch>
        </p:blipFill>
        <p:spPr>
          <a:xfrm>
            <a:off x="4571988" y="1844538"/>
            <a:ext cx="4581525" cy="2752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6"/>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800">
                <a:latin typeface="Cambria"/>
                <a:ea typeface="Cambria"/>
                <a:cs typeface="Cambria"/>
                <a:sym typeface="Cambria"/>
              </a:rPr>
              <a:t>ANSYS FEA Results</a:t>
            </a:r>
            <a:endParaRPr sz="4800">
              <a:latin typeface="Cambria"/>
              <a:ea typeface="Cambria"/>
              <a:cs typeface="Cambria"/>
              <a:sym typeface="Cambria"/>
            </a:endParaRPr>
          </a:p>
        </p:txBody>
      </p:sp>
      <p:sp>
        <p:nvSpPr>
          <p:cNvPr id="597" name="Google Shape;597;p6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98" name="Google Shape;598;p66"/>
          <p:cNvPicPr preferRelativeResize="0"/>
          <p:nvPr/>
        </p:nvPicPr>
        <p:blipFill>
          <a:blip r:embed="rId3">
            <a:alphaModFix/>
          </a:blip>
          <a:stretch>
            <a:fillRect/>
          </a:stretch>
        </p:blipFill>
        <p:spPr>
          <a:xfrm>
            <a:off x="4581525" y="1844550"/>
            <a:ext cx="4562475" cy="2752725"/>
          </a:xfrm>
          <a:prstGeom prst="rect">
            <a:avLst/>
          </a:prstGeom>
          <a:noFill/>
          <a:ln>
            <a:noFill/>
          </a:ln>
        </p:spPr>
      </p:pic>
      <p:pic>
        <p:nvPicPr>
          <p:cNvPr id="599" name="Google Shape;599;p66"/>
          <p:cNvPicPr preferRelativeResize="0"/>
          <p:nvPr/>
        </p:nvPicPr>
        <p:blipFill>
          <a:blip r:embed="rId4">
            <a:alphaModFix/>
          </a:blip>
          <a:stretch>
            <a:fillRect/>
          </a:stretch>
        </p:blipFill>
        <p:spPr>
          <a:xfrm>
            <a:off x="0" y="1844550"/>
            <a:ext cx="4581525" cy="2731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67"/>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 sz="4800">
                <a:latin typeface="Cambria"/>
                <a:ea typeface="Cambria"/>
                <a:cs typeface="Cambria"/>
                <a:sym typeface="Cambria"/>
              </a:rPr>
              <a:t>ANSYS FEA Results</a:t>
            </a:r>
            <a:endParaRPr sz="4800">
              <a:latin typeface="Cambria"/>
              <a:ea typeface="Cambria"/>
              <a:cs typeface="Cambria"/>
              <a:sym typeface="Cambria"/>
            </a:endParaRPr>
          </a:p>
        </p:txBody>
      </p:sp>
      <p:sp>
        <p:nvSpPr>
          <p:cNvPr id="605" name="Google Shape;605;p6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606" name="Google Shape;606;p67"/>
          <p:cNvSpPr txBox="1"/>
          <p:nvPr>
            <p:ph idx="1" type="body"/>
          </p:nvPr>
        </p:nvSpPr>
        <p:spPr>
          <a:xfrm>
            <a:off x="4572000" y="1731625"/>
            <a:ext cx="4294500" cy="3314400"/>
          </a:xfrm>
          <a:prstGeom prst="rect">
            <a:avLst/>
          </a:prstGeom>
        </p:spPr>
        <p:txBody>
          <a:bodyPr anchorCtr="0" anchor="t" bIns="34275" lIns="68575" spcFirstLastPara="1" rIns="68575" wrap="square" tIns="34275">
            <a:noAutofit/>
          </a:bodyPr>
          <a:lstStyle/>
          <a:p>
            <a:pPr indent="-387350" lvl="0" marL="457200" rtl="0" algn="l">
              <a:spcBef>
                <a:spcPts val="800"/>
              </a:spcBef>
              <a:spcAft>
                <a:spcPts val="0"/>
              </a:spcAft>
              <a:buClr>
                <a:srgbClr val="000000"/>
              </a:buClr>
              <a:buSzPts val="2500"/>
              <a:buFont typeface="Cambria"/>
              <a:buChar char="❏"/>
            </a:pPr>
            <a:r>
              <a:rPr lang="en" sz="2500">
                <a:latin typeface="Cambria"/>
                <a:ea typeface="Cambria"/>
                <a:cs typeface="Cambria"/>
                <a:sym typeface="Cambria"/>
              </a:rPr>
              <a:t>Relations are linear except for residual arm thickness</a:t>
            </a:r>
            <a:endParaRPr sz="2500">
              <a:latin typeface="Cambria"/>
              <a:ea typeface="Cambria"/>
              <a:cs typeface="Cambria"/>
              <a:sym typeface="Cambria"/>
            </a:endParaRPr>
          </a:p>
          <a:p>
            <a:pPr indent="-387350" lvl="0" marL="4572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Residual arm thickness follows non-linear relation similar to model</a:t>
            </a:r>
            <a:endParaRPr sz="2500">
              <a:latin typeface="Cambria"/>
              <a:ea typeface="Cambria"/>
              <a:cs typeface="Cambria"/>
              <a:sym typeface="Cambria"/>
            </a:endParaRPr>
          </a:p>
          <a:p>
            <a:pPr indent="0" lvl="0" marL="0" rtl="0" algn="l">
              <a:spcBef>
                <a:spcPts val="1000"/>
              </a:spcBef>
              <a:spcAft>
                <a:spcPts val="1000"/>
              </a:spcAft>
              <a:buNone/>
            </a:pPr>
            <a:r>
              <a:t/>
            </a:r>
            <a:endParaRPr sz="2200">
              <a:solidFill>
                <a:srgbClr val="000000"/>
              </a:solidFill>
              <a:latin typeface="Cambria"/>
              <a:ea typeface="Cambria"/>
              <a:cs typeface="Cambria"/>
              <a:sym typeface="Cambria"/>
            </a:endParaRPr>
          </a:p>
        </p:txBody>
      </p:sp>
      <p:pic>
        <p:nvPicPr>
          <p:cNvPr id="607" name="Google Shape;607;p67"/>
          <p:cNvPicPr preferRelativeResize="0"/>
          <p:nvPr/>
        </p:nvPicPr>
        <p:blipFill rotWithShape="1">
          <a:blip r:embed="rId4">
            <a:alphaModFix/>
          </a:blip>
          <a:srcRect b="0" l="0" r="0" t="63368"/>
          <a:stretch/>
        </p:blipFill>
        <p:spPr>
          <a:xfrm>
            <a:off x="4557650" y="4214700"/>
            <a:ext cx="4412750" cy="787100"/>
          </a:xfrm>
          <a:prstGeom prst="rect">
            <a:avLst/>
          </a:prstGeom>
          <a:noFill/>
          <a:ln>
            <a:noFill/>
          </a:ln>
        </p:spPr>
      </p:pic>
      <p:pic>
        <p:nvPicPr>
          <p:cNvPr id="608" name="Google Shape;608;p67"/>
          <p:cNvPicPr preferRelativeResize="0"/>
          <p:nvPr/>
        </p:nvPicPr>
        <p:blipFill>
          <a:blip r:embed="rId5">
            <a:alphaModFix/>
          </a:blip>
          <a:stretch>
            <a:fillRect/>
          </a:stretch>
        </p:blipFill>
        <p:spPr>
          <a:xfrm>
            <a:off x="152400" y="1731625"/>
            <a:ext cx="4267200" cy="319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8"/>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Conclusion</a:t>
            </a:r>
            <a:endParaRPr sz="4800">
              <a:latin typeface="Cambria"/>
              <a:ea typeface="Cambria"/>
              <a:cs typeface="Cambria"/>
              <a:sym typeface="Cambria"/>
            </a:endParaRPr>
          </a:p>
        </p:txBody>
      </p:sp>
      <p:sp>
        <p:nvSpPr>
          <p:cNvPr id="614" name="Google Shape;614;p6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615" name="Google Shape;615;p68"/>
          <p:cNvSpPr txBox="1"/>
          <p:nvPr>
            <p:ph idx="1" type="body"/>
          </p:nvPr>
        </p:nvSpPr>
        <p:spPr>
          <a:xfrm>
            <a:off x="3970025" y="1683900"/>
            <a:ext cx="4991700" cy="33144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Clr>
                <a:srgbClr val="000000"/>
              </a:buClr>
              <a:buSzPts val="2000"/>
              <a:buFont typeface="Cambria"/>
              <a:buChar char="❏"/>
            </a:pPr>
            <a:r>
              <a:rPr lang="en" sz="2000">
                <a:latin typeface="Cambria"/>
                <a:ea typeface="Cambria"/>
                <a:cs typeface="Cambria"/>
                <a:sym typeface="Cambria"/>
              </a:rPr>
              <a:t>Hinges achieve 0.51° of rotation with 1151 MPa maximum stress at 5 N applied force</a:t>
            </a:r>
            <a:endParaRPr sz="2000">
              <a:latin typeface="Cambria"/>
              <a:ea typeface="Cambria"/>
              <a:cs typeface="Cambria"/>
              <a:sym typeface="Cambria"/>
            </a:endParaRPr>
          </a:p>
          <a:p>
            <a:pPr indent="-355600" lvl="0" marL="457200" rtl="0" algn="l">
              <a:spcBef>
                <a:spcPts val="1000"/>
              </a:spcBef>
              <a:spcAft>
                <a:spcPts val="0"/>
              </a:spcAft>
              <a:buClr>
                <a:srgbClr val="000000"/>
              </a:buClr>
              <a:buSzPts val="2000"/>
              <a:buFont typeface="Cambria"/>
              <a:buChar char="❏"/>
            </a:pPr>
            <a:r>
              <a:rPr lang="en" sz="2000">
                <a:latin typeface="Cambria"/>
                <a:ea typeface="Cambria"/>
                <a:cs typeface="Cambria"/>
                <a:sym typeface="Cambria"/>
              </a:rPr>
              <a:t>Single crystal silicon yield strength as high as 7000 MPa but can be drastically reduced during </a:t>
            </a:r>
            <a:r>
              <a:rPr lang="en" sz="2000">
                <a:latin typeface="Cambria"/>
                <a:ea typeface="Cambria"/>
                <a:cs typeface="Cambria"/>
                <a:sym typeface="Cambria"/>
              </a:rPr>
              <a:t>manufacturing</a:t>
            </a:r>
            <a:endParaRPr sz="2000">
              <a:latin typeface="Cambria"/>
              <a:ea typeface="Cambria"/>
              <a:cs typeface="Cambria"/>
              <a:sym typeface="Cambria"/>
            </a:endParaRPr>
          </a:p>
          <a:p>
            <a:pPr indent="-355600" lvl="0" marL="457200" rtl="0" algn="l">
              <a:spcBef>
                <a:spcPts val="1000"/>
              </a:spcBef>
              <a:spcAft>
                <a:spcPts val="0"/>
              </a:spcAft>
              <a:buClr>
                <a:srgbClr val="000000"/>
              </a:buClr>
              <a:buSzPts val="2000"/>
              <a:buFont typeface="Cambria"/>
              <a:buChar char="❏"/>
            </a:pPr>
            <a:r>
              <a:rPr lang="en" sz="2000">
                <a:latin typeface="Cambria"/>
                <a:ea typeface="Cambria"/>
                <a:cs typeface="Cambria"/>
                <a:sym typeface="Cambria"/>
              </a:rPr>
              <a:t>Arm thickness, notch radius, and arm length have largest effect on rotation</a:t>
            </a:r>
            <a:endParaRPr sz="2000">
              <a:latin typeface="Cambria"/>
              <a:ea typeface="Cambria"/>
              <a:cs typeface="Cambria"/>
              <a:sym typeface="Cambria"/>
            </a:endParaRPr>
          </a:p>
          <a:p>
            <a:pPr indent="-355600" lvl="0" marL="457200" rtl="0" algn="l">
              <a:spcBef>
                <a:spcPts val="1000"/>
              </a:spcBef>
              <a:spcAft>
                <a:spcPts val="1000"/>
              </a:spcAft>
              <a:buClr>
                <a:srgbClr val="000000"/>
              </a:buClr>
              <a:buSzPts val="2000"/>
              <a:buFont typeface="Cambria"/>
              <a:buChar char="❏"/>
            </a:pPr>
            <a:r>
              <a:rPr lang="en" sz="2000">
                <a:latin typeface="Cambria"/>
                <a:ea typeface="Cambria"/>
                <a:cs typeface="Cambria"/>
                <a:sym typeface="Cambria"/>
              </a:rPr>
              <a:t>Short Arm length has very little effect</a:t>
            </a:r>
            <a:endParaRPr sz="2000">
              <a:solidFill>
                <a:srgbClr val="000000"/>
              </a:solidFill>
              <a:latin typeface="Cambria"/>
              <a:ea typeface="Cambria"/>
              <a:cs typeface="Cambria"/>
              <a:sym typeface="Cambria"/>
            </a:endParaRPr>
          </a:p>
        </p:txBody>
      </p:sp>
      <p:graphicFrame>
        <p:nvGraphicFramePr>
          <p:cNvPr id="616" name="Google Shape;616;p68"/>
          <p:cNvGraphicFramePr/>
          <p:nvPr/>
        </p:nvGraphicFramePr>
        <p:xfrm>
          <a:off x="25" y="2096825"/>
          <a:ext cx="3000000" cy="3000000"/>
        </p:xfrm>
        <a:graphic>
          <a:graphicData uri="http://schemas.openxmlformats.org/drawingml/2006/table">
            <a:tbl>
              <a:tblPr>
                <a:noFill/>
                <a:tableStyleId>{8897A7D9-88DB-4345-A7D6-89B1690E9BC4}</a:tableStyleId>
              </a:tblPr>
              <a:tblGrid>
                <a:gridCol w="1928050"/>
                <a:gridCol w="951050"/>
                <a:gridCol w="1090900"/>
              </a:tblGrid>
              <a:tr h="190500">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Parameter Name</a:t>
                      </a:r>
                      <a:endParaRPr b="1">
                        <a:latin typeface="Times New Roman"/>
                        <a:ea typeface="Times New Roman"/>
                        <a:cs typeface="Times New Roman"/>
                        <a:sym typeface="Times New Roman"/>
                      </a:endParaRPr>
                    </a:p>
                  </a:txBody>
                  <a:tcPr marT="91425" marB="91425" marR="68575" marL="68575">
                    <a:lnT cap="flat" cmpd="sng" w="126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Parameter Variable</a:t>
                      </a:r>
                      <a:endParaRPr b="1">
                        <a:latin typeface="Times New Roman"/>
                        <a:ea typeface="Times New Roman"/>
                        <a:cs typeface="Times New Roman"/>
                        <a:sym typeface="Times New Roman"/>
                      </a:endParaRPr>
                    </a:p>
                  </a:txBody>
                  <a:tcPr marT="91425" marB="91425" marR="68575" marL="68575">
                    <a:lnT cap="flat" cmpd="sng" w="126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Final Value</a:t>
                      </a:r>
                      <a:endParaRPr b="1">
                        <a:latin typeface="Times New Roman"/>
                        <a:ea typeface="Times New Roman"/>
                        <a:cs typeface="Times New Roman"/>
                        <a:sym typeface="Times New Roman"/>
                      </a:endParaRPr>
                    </a:p>
                  </a:txBody>
                  <a:tcPr marT="91425" marB="91425" marR="68575" marL="68575">
                    <a:lnT cap="flat" cmpd="sng" w="12650">
                      <a:solidFill>
                        <a:srgbClr val="7F7F7F"/>
                      </a:solidFill>
                      <a:prstDash val="solid"/>
                      <a:round/>
                      <a:headEnd len="sm" w="sm" type="none"/>
                      <a:tailEnd len="sm" w="sm" type="none"/>
                    </a:lnT>
                    <a:lnB cap="flat" cmpd="sng" w="19050">
                      <a:solidFill>
                        <a:srgbClr val="7F7F7F"/>
                      </a:solidFill>
                      <a:prstDash val="solid"/>
                      <a:round/>
                      <a:headEnd len="sm" w="sm" type="none"/>
                      <a:tailEnd len="sm" w="sm" type="none"/>
                    </a:lnB>
                  </a:tcPr>
                </a:tc>
              </a:tr>
              <a:tr h="180975">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Notch Radius</a:t>
                      </a:r>
                      <a:endParaRPr>
                        <a:latin typeface="Times New Roman"/>
                        <a:ea typeface="Times New Roman"/>
                        <a:cs typeface="Times New Roman"/>
                        <a:sym typeface="Times New Roman"/>
                      </a:endParaRPr>
                    </a:p>
                  </a:txBody>
                  <a:tcPr marT="91425" marB="91425" marR="68575" marL="68575">
                    <a:lnT cap="flat" cmpd="sng" w="19050">
                      <a:solidFill>
                        <a:srgbClr val="7F7F7F"/>
                      </a:solidFill>
                      <a:prstDash val="solid"/>
                      <a:round/>
                      <a:headEnd len="sm" w="sm" type="none"/>
                      <a:tailEnd len="sm" w="sm" type="none"/>
                    </a:lnT>
                  </a:tcPr>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R</a:t>
                      </a:r>
                      <a:endParaRPr>
                        <a:latin typeface="Times New Roman"/>
                        <a:ea typeface="Times New Roman"/>
                        <a:cs typeface="Times New Roman"/>
                        <a:sym typeface="Times New Roman"/>
                      </a:endParaRPr>
                    </a:p>
                  </a:txBody>
                  <a:tcPr marT="91425" marB="91425" marR="68575" marL="68575">
                    <a:lnT cap="flat" cmpd="sng" w="19050">
                      <a:solidFill>
                        <a:srgbClr val="7F7F7F"/>
                      </a:solidFill>
                      <a:prstDash val="solid"/>
                      <a:round/>
                      <a:headEnd len="sm" w="sm" type="none"/>
                      <a:tailEnd len="sm" w="sm" type="none"/>
                    </a:lnT>
                  </a:tcPr>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0.21 mm</a:t>
                      </a:r>
                      <a:endParaRPr>
                        <a:latin typeface="Times New Roman"/>
                        <a:ea typeface="Times New Roman"/>
                        <a:cs typeface="Times New Roman"/>
                        <a:sym typeface="Times New Roman"/>
                      </a:endParaRPr>
                    </a:p>
                  </a:txBody>
                  <a:tcPr marT="91425" marB="91425" marR="68575" marL="68575">
                    <a:lnT cap="flat" cmpd="sng" w="19050">
                      <a:solidFill>
                        <a:srgbClr val="7F7F7F"/>
                      </a:solidFill>
                      <a:prstDash val="solid"/>
                      <a:round/>
                      <a:headEnd len="sm" w="sm" type="none"/>
                      <a:tailEnd len="sm" w="sm" type="none"/>
                    </a:lnT>
                  </a:tcPr>
                </a:tc>
              </a:tr>
              <a:tr h="171450">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Arm Length</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L</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7.25 mm</a:t>
                      </a:r>
                      <a:endParaRPr>
                        <a:latin typeface="Times New Roman"/>
                        <a:ea typeface="Times New Roman"/>
                        <a:cs typeface="Times New Roman"/>
                        <a:sym typeface="Times New Roman"/>
                      </a:endParaRPr>
                    </a:p>
                  </a:txBody>
                  <a:tcPr marT="91425" marB="91425" marR="68575" marL="68575"/>
                </a:tc>
              </a:tr>
              <a:tr h="171450">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Ratio of Notch Distance to Total Length</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l/L</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70 %</a:t>
                      </a:r>
                      <a:endParaRPr>
                        <a:latin typeface="Times New Roman"/>
                        <a:ea typeface="Times New Roman"/>
                        <a:cs typeface="Times New Roman"/>
                        <a:sym typeface="Times New Roman"/>
                      </a:endParaRPr>
                    </a:p>
                  </a:txBody>
                  <a:tcPr marT="91425" marB="91425" marR="68575" marL="68575"/>
                </a:tc>
              </a:tr>
              <a:tr h="171450">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Short Arm Length</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d</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0.80 mm</a:t>
                      </a:r>
                      <a:endParaRPr>
                        <a:latin typeface="Times New Roman"/>
                        <a:ea typeface="Times New Roman"/>
                        <a:cs typeface="Times New Roman"/>
                        <a:sym typeface="Times New Roman"/>
                      </a:endParaRPr>
                    </a:p>
                  </a:txBody>
                  <a:tcPr marT="91425" marB="91425" marR="68575" marL="68575"/>
                </a:tc>
              </a:tr>
              <a:tr h="171450">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Width</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w</a:t>
                      </a:r>
                      <a:endParaRPr>
                        <a:latin typeface="Times New Roman"/>
                        <a:ea typeface="Times New Roman"/>
                        <a:cs typeface="Times New Roman"/>
                        <a:sym typeface="Times New Roman"/>
                      </a:endParaRPr>
                    </a:p>
                  </a:txBody>
                  <a:tcPr marT="91425" marB="91425" marR="68575" marL="68575"/>
                </a:tc>
                <a:tc>
                  <a:txBody>
                    <a:bodyPr/>
                    <a:lstStyle/>
                    <a:p>
                      <a:pPr indent="0" lvl="0" marL="0" rtl="0" algn="ctr">
                        <a:lnSpc>
                          <a:spcPct val="100000"/>
                        </a:lnSpc>
                        <a:spcBef>
                          <a:spcPts val="0"/>
                        </a:spcBef>
                        <a:spcAft>
                          <a:spcPts val="0"/>
                        </a:spcAft>
                        <a:buNone/>
                      </a:pPr>
                      <a:r>
                        <a:rPr lang="en">
                          <a:latin typeface="Times New Roman"/>
                          <a:ea typeface="Times New Roman"/>
                          <a:cs typeface="Times New Roman"/>
                          <a:sym typeface="Times New Roman"/>
                        </a:rPr>
                        <a:t>0.65 mm</a:t>
                      </a:r>
                      <a:endParaRPr>
                        <a:latin typeface="Times New Roman"/>
                        <a:ea typeface="Times New Roman"/>
                        <a:cs typeface="Times New Roman"/>
                        <a:sym typeface="Times New Roman"/>
                      </a:endParaRPr>
                    </a:p>
                  </a:txBody>
                  <a:tcPr marT="91425" marB="91425" marR="68575" marL="68575"/>
                </a:tc>
              </a:tr>
            </a:tbl>
          </a:graphicData>
        </a:graphic>
      </p:graphicFrame>
      <p:sp>
        <p:nvSpPr>
          <p:cNvPr id="617" name="Google Shape;617;p68"/>
          <p:cNvSpPr txBox="1"/>
          <p:nvPr/>
        </p:nvSpPr>
        <p:spPr>
          <a:xfrm>
            <a:off x="1258450" y="1683888"/>
            <a:ext cx="17577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mbria"/>
                <a:ea typeface="Cambria"/>
                <a:cs typeface="Cambria"/>
                <a:sym typeface="Cambria"/>
              </a:rPr>
              <a:t>Final Values</a:t>
            </a:r>
            <a:endParaRPr b="1">
              <a:latin typeface="Cambria"/>
              <a:ea typeface="Cambria"/>
              <a:cs typeface="Cambria"/>
              <a:sym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9"/>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Future Work</a:t>
            </a:r>
            <a:endParaRPr sz="4800">
              <a:latin typeface="Cambria"/>
              <a:ea typeface="Cambria"/>
              <a:cs typeface="Cambria"/>
              <a:sym typeface="Cambria"/>
            </a:endParaRPr>
          </a:p>
        </p:txBody>
      </p:sp>
      <p:sp>
        <p:nvSpPr>
          <p:cNvPr id="623" name="Google Shape;623;p6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624" name="Google Shape;624;p69"/>
          <p:cNvSpPr txBox="1"/>
          <p:nvPr>
            <p:ph idx="1" type="body"/>
          </p:nvPr>
        </p:nvSpPr>
        <p:spPr>
          <a:xfrm>
            <a:off x="369525" y="1671700"/>
            <a:ext cx="8496900" cy="3314400"/>
          </a:xfrm>
          <a:prstGeom prst="rect">
            <a:avLst/>
          </a:prstGeom>
        </p:spPr>
        <p:txBody>
          <a:bodyPr anchorCtr="0" anchor="t" bIns="34275" lIns="68575" spcFirstLastPara="1" rIns="68575" wrap="square" tIns="34275">
            <a:noAutofit/>
          </a:bodyPr>
          <a:lstStyle/>
          <a:p>
            <a:pPr indent="-387350" lvl="0" marL="457200" rtl="0" algn="l">
              <a:spcBef>
                <a:spcPts val="800"/>
              </a:spcBef>
              <a:spcAft>
                <a:spcPts val="0"/>
              </a:spcAft>
              <a:buClr>
                <a:srgbClr val="000000"/>
              </a:buClr>
              <a:buSzPts val="2500"/>
              <a:buFont typeface="Cambria"/>
              <a:buChar char="❏"/>
            </a:pPr>
            <a:r>
              <a:rPr lang="en" sz="2500">
                <a:latin typeface="Cambria"/>
                <a:ea typeface="Cambria"/>
                <a:cs typeface="Cambria"/>
                <a:sym typeface="Cambria"/>
              </a:rPr>
              <a:t>Current system is idealized</a:t>
            </a:r>
            <a:endParaRPr sz="2500">
              <a:latin typeface="Cambria"/>
              <a:ea typeface="Cambria"/>
              <a:cs typeface="Cambria"/>
              <a:sym typeface="Cambria"/>
            </a:endParaRPr>
          </a:p>
          <a:p>
            <a:pPr indent="-387350" lvl="0" marL="4572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Measure the effects of unequal applied forces from piezo actuators</a:t>
            </a:r>
            <a:endParaRPr sz="2500">
              <a:latin typeface="Cambria"/>
              <a:ea typeface="Cambria"/>
              <a:cs typeface="Cambria"/>
              <a:sym typeface="Cambria"/>
            </a:endParaRPr>
          </a:p>
          <a:p>
            <a:pPr indent="-387350" lvl="0" marL="4572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Analyze out of plane deflection, potential for piezos to be misaligned</a:t>
            </a:r>
            <a:endParaRPr sz="2500">
              <a:latin typeface="Cambria"/>
              <a:ea typeface="Cambria"/>
              <a:cs typeface="Cambria"/>
              <a:sym typeface="Cambria"/>
            </a:endParaRPr>
          </a:p>
          <a:p>
            <a:pPr indent="-387350" lvl="0" marL="4572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Vary crystal orientation</a:t>
            </a:r>
            <a:endParaRPr sz="2500">
              <a:latin typeface="Cambria"/>
              <a:ea typeface="Cambria"/>
              <a:cs typeface="Cambria"/>
              <a:sym typeface="Cambria"/>
            </a:endParaRPr>
          </a:p>
          <a:p>
            <a:pPr indent="0" lvl="0" marL="0" rtl="0" algn="l">
              <a:spcBef>
                <a:spcPts val="1000"/>
              </a:spcBef>
              <a:spcAft>
                <a:spcPts val="1000"/>
              </a:spcAft>
              <a:buNone/>
            </a:pPr>
            <a:r>
              <a:t/>
            </a:r>
            <a:endParaRPr sz="2200">
              <a:solidFill>
                <a:srgbClr val="000000"/>
              </a:solidFill>
              <a:latin typeface="Cambria"/>
              <a:ea typeface="Cambria"/>
              <a:cs typeface="Cambria"/>
              <a:sym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0"/>
          <p:cNvSpPr txBox="1"/>
          <p:nvPr>
            <p:ph type="ctrTitle"/>
          </p:nvPr>
        </p:nvSpPr>
        <p:spPr>
          <a:xfrm>
            <a:off x="866225" y="2171700"/>
            <a:ext cx="7525500" cy="800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Nanogratings</a:t>
            </a:r>
            <a:r>
              <a:rPr lang="en" sz="4800">
                <a:latin typeface="Cambria"/>
                <a:ea typeface="Cambria"/>
                <a:cs typeface="Cambria"/>
                <a:sym typeface="Cambria"/>
              </a:rPr>
              <a:t> </a:t>
            </a:r>
            <a:endParaRPr sz="4800">
              <a:latin typeface="Cambria"/>
              <a:ea typeface="Cambria"/>
              <a:cs typeface="Cambria"/>
              <a:sym typeface="Cambria"/>
            </a:endParaRPr>
          </a:p>
        </p:txBody>
      </p:sp>
      <p:sp>
        <p:nvSpPr>
          <p:cNvPr id="630" name="Google Shape;630;p70"/>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The Team</a:t>
            </a:r>
            <a:endParaRPr sz="4800">
              <a:latin typeface="Cambria"/>
              <a:ea typeface="Cambria"/>
              <a:cs typeface="Cambria"/>
              <a:sym typeface="Cambria"/>
            </a:endParaRPr>
          </a:p>
        </p:txBody>
      </p:sp>
      <p:pic>
        <p:nvPicPr>
          <p:cNvPr id="343" name="Google Shape;343;p35"/>
          <p:cNvPicPr preferRelativeResize="0"/>
          <p:nvPr/>
        </p:nvPicPr>
        <p:blipFill rotWithShape="1">
          <a:blip r:embed="rId3">
            <a:alphaModFix/>
          </a:blip>
          <a:srcRect b="0" l="0" r="0" t="3512"/>
          <a:stretch/>
        </p:blipFill>
        <p:spPr>
          <a:xfrm>
            <a:off x="6524900" y="2331725"/>
            <a:ext cx="2168325" cy="2292400"/>
          </a:xfrm>
          <a:prstGeom prst="rect">
            <a:avLst/>
          </a:prstGeom>
          <a:noFill/>
          <a:ln>
            <a:noFill/>
          </a:ln>
        </p:spPr>
      </p:pic>
      <p:sp>
        <p:nvSpPr>
          <p:cNvPr id="344" name="Google Shape;344;p35"/>
          <p:cNvSpPr txBox="1"/>
          <p:nvPr/>
        </p:nvSpPr>
        <p:spPr>
          <a:xfrm>
            <a:off x="438600" y="1725325"/>
            <a:ext cx="82668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Cambria"/>
                <a:ea typeface="Cambria"/>
                <a:cs typeface="Cambria"/>
                <a:sym typeface="Cambria"/>
              </a:rPr>
              <a:t>Optical Simulation Team </a:t>
            </a:r>
            <a:endParaRPr sz="2200">
              <a:latin typeface="Cambria"/>
              <a:ea typeface="Cambria"/>
              <a:cs typeface="Cambria"/>
              <a:sym typeface="Cambria"/>
            </a:endParaRPr>
          </a:p>
        </p:txBody>
      </p:sp>
      <p:sp>
        <p:nvSpPr>
          <p:cNvPr id="345" name="Google Shape;345;p35"/>
          <p:cNvSpPr txBox="1"/>
          <p:nvPr/>
        </p:nvSpPr>
        <p:spPr>
          <a:xfrm>
            <a:off x="438600" y="4624125"/>
            <a:ext cx="82545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346" name="Google Shape;346;p3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47" name="Google Shape;347;p35"/>
          <p:cNvSpPr txBox="1"/>
          <p:nvPr/>
        </p:nvSpPr>
        <p:spPr>
          <a:xfrm>
            <a:off x="0" y="4624125"/>
            <a:ext cx="9144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mbria"/>
                <a:ea typeface="Cambria"/>
                <a:cs typeface="Cambria"/>
                <a:sym typeface="Cambria"/>
              </a:rPr>
              <a:t>    </a:t>
            </a:r>
            <a:r>
              <a:rPr lang="en" sz="2100">
                <a:latin typeface="Cambria"/>
                <a:ea typeface="Cambria"/>
                <a:cs typeface="Cambria"/>
                <a:sym typeface="Cambria"/>
              </a:rPr>
              <a:t>Henry Post - ITM ‘19          Michael Elnajami - CS ‘20        Andy Fung - CS ‘21</a:t>
            </a:r>
            <a:endParaRPr sz="2100">
              <a:latin typeface="Cambria"/>
              <a:ea typeface="Cambria"/>
              <a:cs typeface="Cambria"/>
              <a:sym typeface="Cambria"/>
            </a:endParaRPr>
          </a:p>
        </p:txBody>
      </p:sp>
      <p:pic>
        <p:nvPicPr>
          <p:cNvPr id="348" name="Google Shape;348;p35"/>
          <p:cNvPicPr preferRelativeResize="0"/>
          <p:nvPr/>
        </p:nvPicPr>
        <p:blipFill>
          <a:blip r:embed="rId4">
            <a:alphaModFix/>
          </a:blip>
          <a:stretch>
            <a:fillRect/>
          </a:stretch>
        </p:blipFill>
        <p:spPr>
          <a:xfrm>
            <a:off x="3448188" y="2431338"/>
            <a:ext cx="2168325" cy="2168325"/>
          </a:xfrm>
          <a:prstGeom prst="rect">
            <a:avLst/>
          </a:prstGeom>
          <a:noFill/>
          <a:ln>
            <a:noFill/>
          </a:ln>
        </p:spPr>
      </p:pic>
      <p:pic>
        <p:nvPicPr>
          <p:cNvPr id="349" name="Google Shape;349;p35"/>
          <p:cNvPicPr preferRelativeResize="0"/>
          <p:nvPr/>
        </p:nvPicPr>
        <p:blipFill rotWithShape="1">
          <a:blip r:embed="rId5">
            <a:alphaModFix/>
          </a:blip>
          <a:srcRect b="14382" l="13218" r="13225" t="14382"/>
          <a:stretch/>
        </p:blipFill>
        <p:spPr>
          <a:xfrm>
            <a:off x="238801" y="2431361"/>
            <a:ext cx="2301018" cy="2168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Initial Goals</a:t>
            </a:r>
            <a:endParaRPr sz="4800">
              <a:latin typeface="Cambria"/>
              <a:ea typeface="Cambria"/>
              <a:cs typeface="Cambria"/>
              <a:sym typeface="Cambria"/>
            </a:endParaRPr>
          </a:p>
        </p:txBody>
      </p:sp>
      <p:sp>
        <p:nvSpPr>
          <p:cNvPr id="636" name="Google Shape;636;p7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7350" lvl="0" marL="457200" rtl="0" algn="l">
              <a:spcBef>
                <a:spcPts val="800"/>
              </a:spcBef>
              <a:spcAft>
                <a:spcPts val="0"/>
              </a:spcAft>
              <a:buClr>
                <a:schemeClr val="dk1"/>
              </a:buClr>
              <a:buSzPts val="2500"/>
              <a:buFont typeface="Cambria"/>
              <a:buChar char="❏"/>
            </a:pPr>
            <a:r>
              <a:rPr lang="en" sz="2500">
                <a:latin typeface="Cambria"/>
                <a:ea typeface="Cambria"/>
                <a:cs typeface="Cambria"/>
                <a:sym typeface="Cambria"/>
              </a:rPr>
              <a:t>Run random vibrational analysis with ANSYS</a:t>
            </a:r>
            <a:endParaRPr sz="2500">
              <a:latin typeface="Cambria"/>
              <a:ea typeface="Cambria"/>
              <a:cs typeface="Cambria"/>
              <a:sym typeface="Cambria"/>
            </a:endParaRPr>
          </a:p>
          <a:p>
            <a:pPr indent="-387350" lvl="0" marL="457200" rtl="0" algn="l">
              <a:spcBef>
                <a:spcPts val="1000"/>
              </a:spcBef>
              <a:spcAft>
                <a:spcPts val="1000"/>
              </a:spcAft>
              <a:buClr>
                <a:schemeClr val="dk1"/>
              </a:buClr>
              <a:buSzPts val="2500"/>
              <a:buFont typeface="Cambria"/>
              <a:buChar char="❏"/>
            </a:pPr>
            <a:r>
              <a:rPr lang="en" sz="2500">
                <a:latin typeface="Cambria"/>
                <a:ea typeface="Cambria"/>
                <a:cs typeface="Cambria"/>
                <a:sym typeface="Cambria"/>
              </a:rPr>
              <a:t>Relate results to the design of nanogratings </a:t>
            </a:r>
            <a:endParaRPr sz="2400">
              <a:latin typeface="Cambria"/>
              <a:ea typeface="Cambria"/>
              <a:cs typeface="Cambria"/>
              <a:sym typeface="Cambria"/>
            </a:endParaRPr>
          </a:p>
        </p:txBody>
      </p:sp>
      <p:sp>
        <p:nvSpPr>
          <p:cNvPr id="637" name="Google Shape;637;p7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7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Cantilever Beam</a:t>
            </a:r>
            <a:endParaRPr sz="4800">
              <a:latin typeface="Cambria"/>
              <a:ea typeface="Cambria"/>
              <a:cs typeface="Cambria"/>
              <a:sym typeface="Cambria"/>
            </a:endParaRPr>
          </a:p>
        </p:txBody>
      </p:sp>
      <p:sp>
        <p:nvSpPr>
          <p:cNvPr id="643" name="Google Shape;643;p7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644" name="Google Shape;644;p72"/>
          <p:cNvSpPr txBox="1"/>
          <p:nvPr/>
        </p:nvSpPr>
        <p:spPr>
          <a:xfrm>
            <a:off x="5183750" y="1801725"/>
            <a:ext cx="3960300" cy="334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mbria"/>
              <a:buChar char="❏"/>
            </a:pPr>
            <a:r>
              <a:rPr lang="en" sz="2400">
                <a:latin typeface="Cambria"/>
                <a:ea typeface="Cambria"/>
                <a:cs typeface="Cambria"/>
                <a:sym typeface="Cambria"/>
              </a:rPr>
              <a:t>Modeled cantilever beam of Silicon Nitride with a fixed end and a free end.</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Used dimensions of a grating strut from CAD file</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Thickness is two times grating height (2*50nm).</a:t>
            </a:r>
            <a:endParaRPr sz="2400">
              <a:latin typeface="Cambria"/>
              <a:ea typeface="Cambria"/>
              <a:cs typeface="Cambria"/>
              <a:sym typeface="Cambria"/>
            </a:endParaRPr>
          </a:p>
        </p:txBody>
      </p:sp>
      <p:pic>
        <p:nvPicPr>
          <p:cNvPr id="645" name="Google Shape;645;p72"/>
          <p:cNvPicPr preferRelativeResize="0"/>
          <p:nvPr/>
        </p:nvPicPr>
        <p:blipFill rotWithShape="1">
          <a:blip r:embed="rId3">
            <a:alphaModFix/>
          </a:blip>
          <a:srcRect b="23878" l="54545" r="5718" t="4886"/>
          <a:stretch/>
        </p:blipFill>
        <p:spPr>
          <a:xfrm>
            <a:off x="866225" y="1952625"/>
            <a:ext cx="2344700" cy="2101800"/>
          </a:xfrm>
          <a:prstGeom prst="rect">
            <a:avLst/>
          </a:prstGeom>
          <a:noFill/>
          <a:ln>
            <a:noFill/>
          </a:ln>
        </p:spPr>
      </p:pic>
      <p:sp>
        <p:nvSpPr>
          <p:cNvPr id="646" name="Google Shape;646;p72"/>
          <p:cNvSpPr/>
          <p:nvPr/>
        </p:nvSpPr>
        <p:spPr>
          <a:xfrm>
            <a:off x="2999525" y="2647225"/>
            <a:ext cx="161100" cy="322200"/>
          </a:xfrm>
          <a:prstGeom prst="upDown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2"/>
          <p:cNvSpPr txBox="1"/>
          <p:nvPr/>
        </p:nvSpPr>
        <p:spPr>
          <a:xfrm>
            <a:off x="3261250" y="2647250"/>
            <a:ext cx="754800" cy="3222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entury Gothic"/>
                <a:ea typeface="Century Gothic"/>
                <a:cs typeface="Century Gothic"/>
                <a:sym typeface="Century Gothic"/>
              </a:rPr>
              <a:t>50 nm</a:t>
            </a:r>
            <a:endParaRPr b="1">
              <a:solidFill>
                <a:srgbClr val="FFFFFF"/>
              </a:solidFill>
              <a:latin typeface="Century Gothic"/>
              <a:ea typeface="Century Gothic"/>
              <a:cs typeface="Century Gothic"/>
              <a:sym typeface="Century Gothic"/>
            </a:endParaRPr>
          </a:p>
        </p:txBody>
      </p:sp>
      <p:sp>
        <p:nvSpPr>
          <p:cNvPr id="648" name="Google Shape;648;p72"/>
          <p:cNvSpPr/>
          <p:nvPr/>
        </p:nvSpPr>
        <p:spPr>
          <a:xfrm>
            <a:off x="1097150" y="2194300"/>
            <a:ext cx="1942800" cy="150900"/>
          </a:xfrm>
          <a:prstGeom prst="leftRigh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txBox="1"/>
          <p:nvPr/>
        </p:nvSpPr>
        <p:spPr>
          <a:xfrm>
            <a:off x="1550475" y="1801725"/>
            <a:ext cx="976200" cy="372600"/>
          </a:xfrm>
          <a:prstGeom prst="rect">
            <a:avLst/>
          </a:prstGeom>
          <a:solidFill>
            <a:srgbClr val="0000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entury Gothic"/>
                <a:ea typeface="Century Gothic"/>
                <a:cs typeface="Century Gothic"/>
                <a:sym typeface="Century Gothic"/>
              </a:rPr>
              <a:t>0.375 µm</a:t>
            </a:r>
            <a:endParaRPr b="1">
              <a:solidFill>
                <a:srgbClr val="FFFFFF"/>
              </a:solidFill>
              <a:latin typeface="Century Gothic"/>
              <a:ea typeface="Century Gothic"/>
              <a:cs typeface="Century Gothic"/>
              <a:sym typeface="Century Gothic"/>
            </a:endParaRPr>
          </a:p>
        </p:txBody>
      </p:sp>
      <p:sp>
        <p:nvSpPr>
          <p:cNvPr id="650" name="Google Shape;650;p7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7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Cantilever Beam </a:t>
            </a:r>
            <a:endParaRPr sz="3600">
              <a:latin typeface="Cambria"/>
              <a:ea typeface="Cambria"/>
              <a:cs typeface="Cambria"/>
              <a:sym typeface="Cambria"/>
            </a:endParaRPr>
          </a:p>
        </p:txBody>
      </p:sp>
      <p:sp>
        <p:nvSpPr>
          <p:cNvPr id="656" name="Google Shape;656;p7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Natural frequencies of beam:</a:t>
            </a:r>
            <a:endParaRPr sz="2400">
              <a:latin typeface="Cambria"/>
              <a:ea typeface="Cambria"/>
              <a:cs typeface="Cambria"/>
              <a:sym typeface="Cambria"/>
            </a:endParaRPr>
          </a:p>
        </p:txBody>
      </p:sp>
      <p:pic>
        <p:nvPicPr>
          <p:cNvPr id="657" name="Google Shape;657;p73"/>
          <p:cNvPicPr preferRelativeResize="0"/>
          <p:nvPr/>
        </p:nvPicPr>
        <p:blipFill rotWithShape="1">
          <a:blip r:embed="rId3">
            <a:alphaModFix/>
          </a:blip>
          <a:srcRect b="0" l="51262" r="0" t="0"/>
          <a:stretch/>
        </p:blipFill>
        <p:spPr>
          <a:xfrm>
            <a:off x="6426300" y="1763700"/>
            <a:ext cx="2717700" cy="3284225"/>
          </a:xfrm>
          <a:prstGeom prst="rect">
            <a:avLst/>
          </a:prstGeom>
          <a:noFill/>
          <a:ln>
            <a:noFill/>
          </a:ln>
        </p:spPr>
      </p:pic>
      <p:sp>
        <p:nvSpPr>
          <p:cNvPr id="658" name="Google Shape;658;p7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59" name="Google Shape;659;p73"/>
          <p:cNvPicPr preferRelativeResize="0"/>
          <p:nvPr/>
        </p:nvPicPr>
        <p:blipFill rotWithShape="1">
          <a:blip r:embed="rId4">
            <a:alphaModFix/>
          </a:blip>
          <a:srcRect b="24543" l="18163" r="20741" t="17639"/>
          <a:stretch/>
        </p:blipFill>
        <p:spPr>
          <a:xfrm>
            <a:off x="839925" y="2979400"/>
            <a:ext cx="5586373" cy="1771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7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Cantilever Beam</a:t>
            </a:r>
            <a:endParaRPr sz="4800">
              <a:latin typeface="Cambria"/>
              <a:ea typeface="Cambria"/>
              <a:cs typeface="Cambria"/>
              <a:sym typeface="Cambria"/>
            </a:endParaRPr>
          </a:p>
        </p:txBody>
      </p:sp>
      <p:sp>
        <p:nvSpPr>
          <p:cNvPr id="665" name="Google Shape;665;p7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Char char="❏"/>
            </a:pPr>
            <a:r>
              <a:rPr lang="en" sz="2400">
                <a:latin typeface="Cambria"/>
                <a:ea typeface="Cambria"/>
                <a:cs typeface="Cambria"/>
                <a:sym typeface="Cambria"/>
              </a:rPr>
              <a:t>Two fixed ends</a:t>
            </a:r>
            <a:r>
              <a:rPr lang="en" sz="2400"/>
              <a:t>: </a:t>
            </a:r>
            <a:endParaRPr sz="2400"/>
          </a:p>
        </p:txBody>
      </p:sp>
      <p:sp>
        <p:nvSpPr>
          <p:cNvPr id="666" name="Google Shape;666;p7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67" name="Google Shape;667;p74"/>
          <p:cNvPicPr preferRelativeResize="0"/>
          <p:nvPr/>
        </p:nvPicPr>
        <p:blipFill rotWithShape="1">
          <a:blip r:embed="rId3">
            <a:alphaModFix/>
          </a:blip>
          <a:srcRect b="11202" l="33136" r="1915" t="12537"/>
          <a:stretch/>
        </p:blipFill>
        <p:spPr>
          <a:xfrm>
            <a:off x="634125" y="2818350"/>
            <a:ext cx="5108806" cy="1982901"/>
          </a:xfrm>
          <a:prstGeom prst="rect">
            <a:avLst/>
          </a:prstGeom>
          <a:noFill/>
          <a:ln>
            <a:noFill/>
          </a:ln>
        </p:spPr>
      </p:pic>
      <p:pic>
        <p:nvPicPr>
          <p:cNvPr id="668" name="Google Shape;668;p74"/>
          <p:cNvPicPr preferRelativeResize="0"/>
          <p:nvPr/>
        </p:nvPicPr>
        <p:blipFill rotWithShape="1">
          <a:blip r:embed="rId4">
            <a:alphaModFix/>
          </a:blip>
          <a:srcRect b="0" l="3400" r="0" t="0"/>
          <a:stretch/>
        </p:blipFill>
        <p:spPr>
          <a:xfrm>
            <a:off x="6311100" y="2200500"/>
            <a:ext cx="2486225" cy="280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7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Vibration Modes</a:t>
            </a:r>
            <a:endParaRPr sz="4800">
              <a:latin typeface="Cambria"/>
              <a:ea typeface="Cambria"/>
              <a:cs typeface="Cambria"/>
              <a:sym typeface="Cambria"/>
            </a:endParaRPr>
          </a:p>
        </p:txBody>
      </p:sp>
      <p:sp>
        <p:nvSpPr>
          <p:cNvPr id="674" name="Google Shape;674;p7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Modeled grating structure</a:t>
            </a:r>
            <a:endParaRPr sz="2400">
              <a:latin typeface="Cambria"/>
              <a:ea typeface="Cambria"/>
              <a:cs typeface="Cambria"/>
              <a:sym typeface="Cambria"/>
            </a:endParaRPr>
          </a:p>
          <a:p>
            <a:pPr indent="0" lvl="0" marL="457200" rtl="0" algn="l">
              <a:spcBef>
                <a:spcPts val="800"/>
              </a:spcBef>
              <a:spcAft>
                <a:spcPts val="0"/>
              </a:spcAft>
              <a:buNone/>
            </a:pPr>
            <a:r>
              <a:rPr lang="en" sz="2400">
                <a:latin typeface="Cambria"/>
                <a:ea typeface="Cambria"/>
                <a:cs typeface="Cambria"/>
                <a:sym typeface="Cambria"/>
              </a:rPr>
              <a:t>with no slits. (Fixed </a:t>
            </a:r>
            <a:endParaRPr sz="2400">
              <a:latin typeface="Cambria"/>
              <a:ea typeface="Cambria"/>
              <a:cs typeface="Cambria"/>
              <a:sym typeface="Cambria"/>
            </a:endParaRPr>
          </a:p>
          <a:p>
            <a:pPr indent="0" lvl="0" marL="457200" rtl="0" algn="l">
              <a:spcBef>
                <a:spcPts val="800"/>
              </a:spcBef>
              <a:spcAft>
                <a:spcPts val="0"/>
              </a:spcAft>
              <a:buNone/>
            </a:pPr>
            <a:r>
              <a:rPr lang="en" sz="2400">
                <a:latin typeface="Cambria"/>
                <a:ea typeface="Cambria"/>
                <a:cs typeface="Cambria"/>
                <a:sym typeface="Cambria"/>
              </a:rPr>
              <a:t>f</a:t>
            </a:r>
            <a:r>
              <a:rPr lang="en" sz="2400">
                <a:latin typeface="Cambria"/>
                <a:ea typeface="Cambria"/>
                <a:cs typeface="Cambria"/>
                <a:sym typeface="Cambria"/>
              </a:rPr>
              <a:t>rame as Boundary </a:t>
            </a:r>
            <a:endParaRPr sz="2400">
              <a:latin typeface="Cambria"/>
              <a:ea typeface="Cambria"/>
              <a:cs typeface="Cambria"/>
              <a:sym typeface="Cambria"/>
            </a:endParaRPr>
          </a:p>
          <a:p>
            <a:pPr indent="0" lvl="0" marL="457200" rtl="0" algn="l">
              <a:spcBef>
                <a:spcPts val="800"/>
              </a:spcBef>
              <a:spcAft>
                <a:spcPts val="0"/>
              </a:spcAft>
              <a:buNone/>
            </a:pPr>
            <a:r>
              <a:rPr lang="en" sz="2400">
                <a:latin typeface="Cambria"/>
                <a:ea typeface="Cambria"/>
                <a:cs typeface="Cambria"/>
                <a:sym typeface="Cambria"/>
              </a:rPr>
              <a:t>Condition).</a:t>
            </a:r>
            <a:endParaRPr sz="2400">
              <a:latin typeface="Cambria"/>
              <a:ea typeface="Cambria"/>
              <a:cs typeface="Cambria"/>
              <a:sym typeface="Cambria"/>
            </a:endParaRPr>
          </a:p>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Natural frequencies agree</a:t>
            </a:r>
            <a:endParaRPr sz="2400">
              <a:latin typeface="Cambria"/>
              <a:ea typeface="Cambria"/>
              <a:cs typeface="Cambria"/>
              <a:sym typeface="Cambria"/>
            </a:endParaRPr>
          </a:p>
          <a:p>
            <a:pPr indent="0" lvl="0" marL="0" rtl="0" algn="l">
              <a:spcBef>
                <a:spcPts val="800"/>
              </a:spcBef>
              <a:spcAft>
                <a:spcPts val="0"/>
              </a:spcAft>
              <a:buNone/>
            </a:pPr>
            <a:r>
              <a:rPr lang="en" sz="2400">
                <a:latin typeface="Cambria"/>
                <a:ea typeface="Cambria"/>
                <a:cs typeface="Cambria"/>
                <a:sym typeface="Cambria"/>
              </a:rPr>
              <a:t>w</a:t>
            </a:r>
            <a:r>
              <a:rPr lang="en" sz="2400">
                <a:latin typeface="Cambria"/>
                <a:ea typeface="Cambria"/>
                <a:cs typeface="Cambria"/>
                <a:sym typeface="Cambria"/>
              </a:rPr>
              <a:t>ith Cantilever beam.</a:t>
            </a:r>
            <a:endParaRPr sz="2400">
              <a:latin typeface="Cambria"/>
              <a:ea typeface="Cambria"/>
              <a:cs typeface="Cambria"/>
              <a:sym typeface="Cambria"/>
            </a:endParaRPr>
          </a:p>
        </p:txBody>
      </p:sp>
      <p:sp>
        <p:nvSpPr>
          <p:cNvPr id="675" name="Google Shape;675;p7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76" name="Google Shape;676;p75"/>
          <p:cNvPicPr preferRelativeResize="0"/>
          <p:nvPr/>
        </p:nvPicPr>
        <p:blipFill rotWithShape="1">
          <a:blip r:embed="rId4">
            <a:alphaModFix/>
          </a:blip>
          <a:srcRect b="12967" l="35911" r="38770" t="0"/>
          <a:stretch/>
        </p:blipFill>
        <p:spPr>
          <a:xfrm>
            <a:off x="4831475" y="1892325"/>
            <a:ext cx="2315075" cy="26897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76"/>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Test Film</a:t>
            </a:r>
            <a:endParaRPr sz="4800">
              <a:latin typeface="Cambria"/>
              <a:ea typeface="Cambria"/>
              <a:cs typeface="Cambria"/>
              <a:sym typeface="Cambria"/>
            </a:endParaRPr>
          </a:p>
        </p:txBody>
      </p:sp>
      <p:sp>
        <p:nvSpPr>
          <p:cNvPr id="682" name="Google Shape;682;p76"/>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683" name="Google Shape;683;p7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84" name="Google Shape;684;p76"/>
          <p:cNvPicPr preferRelativeResize="0"/>
          <p:nvPr/>
        </p:nvPicPr>
        <p:blipFill rotWithShape="1">
          <a:blip r:embed="rId4">
            <a:alphaModFix/>
          </a:blip>
          <a:srcRect b="0" l="51526" r="0" t="0"/>
          <a:stretch/>
        </p:blipFill>
        <p:spPr>
          <a:xfrm>
            <a:off x="4479200" y="1843125"/>
            <a:ext cx="1846850" cy="2781300"/>
          </a:xfrm>
          <a:prstGeom prst="rect">
            <a:avLst/>
          </a:prstGeom>
          <a:noFill/>
          <a:ln>
            <a:noFill/>
          </a:ln>
        </p:spPr>
      </p:pic>
      <p:pic>
        <p:nvPicPr>
          <p:cNvPr id="685" name="Google Shape;685;p76"/>
          <p:cNvPicPr preferRelativeResize="0"/>
          <p:nvPr/>
        </p:nvPicPr>
        <p:blipFill rotWithShape="1">
          <a:blip r:embed="rId5">
            <a:alphaModFix/>
          </a:blip>
          <a:srcRect b="13373" l="44612" r="40315" t="-2175"/>
          <a:stretch/>
        </p:blipFill>
        <p:spPr>
          <a:xfrm>
            <a:off x="966300" y="1801175"/>
            <a:ext cx="1570799" cy="2713750"/>
          </a:xfrm>
          <a:prstGeom prst="rect">
            <a:avLst/>
          </a:prstGeom>
          <a:noFill/>
          <a:ln>
            <a:noFill/>
          </a:ln>
        </p:spPr>
      </p:pic>
      <p:pic>
        <p:nvPicPr>
          <p:cNvPr id="686" name="Google Shape;686;p76"/>
          <p:cNvPicPr preferRelativeResize="0"/>
          <p:nvPr/>
        </p:nvPicPr>
        <p:blipFill rotWithShape="1">
          <a:blip r:embed="rId6">
            <a:alphaModFix/>
          </a:blip>
          <a:srcRect b="11154" l="83550" r="2690" t="57253"/>
          <a:stretch/>
        </p:blipFill>
        <p:spPr>
          <a:xfrm>
            <a:off x="2587425" y="3528499"/>
            <a:ext cx="1258201" cy="986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77"/>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Vibration Modes</a:t>
            </a:r>
            <a:endParaRPr sz="4800">
              <a:latin typeface="Cambria"/>
              <a:ea typeface="Cambria"/>
              <a:cs typeface="Cambria"/>
              <a:sym typeface="Cambria"/>
            </a:endParaRPr>
          </a:p>
        </p:txBody>
      </p:sp>
      <p:sp>
        <p:nvSpPr>
          <p:cNvPr id="692" name="Google Shape;692;p77"/>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693" name="Google Shape;693;p7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694" name="Google Shape;694;p77"/>
          <p:cNvPicPr preferRelativeResize="0"/>
          <p:nvPr/>
        </p:nvPicPr>
        <p:blipFill rotWithShape="1">
          <a:blip r:embed="rId3">
            <a:alphaModFix/>
          </a:blip>
          <a:srcRect b="14012" l="17997" r="20724" t="11571"/>
          <a:stretch/>
        </p:blipFill>
        <p:spPr>
          <a:xfrm>
            <a:off x="866225" y="1952625"/>
            <a:ext cx="1540025" cy="1529975"/>
          </a:xfrm>
          <a:prstGeom prst="rect">
            <a:avLst/>
          </a:prstGeom>
          <a:noFill/>
          <a:ln>
            <a:noFill/>
          </a:ln>
        </p:spPr>
      </p:pic>
      <p:pic>
        <p:nvPicPr>
          <p:cNvPr id="695" name="Google Shape;695;p77"/>
          <p:cNvPicPr preferRelativeResize="0"/>
          <p:nvPr/>
        </p:nvPicPr>
        <p:blipFill rotWithShape="1">
          <a:blip r:embed="rId4">
            <a:alphaModFix/>
          </a:blip>
          <a:srcRect b="11684" l="12721" r="21088" t="10056"/>
          <a:stretch/>
        </p:blipFill>
        <p:spPr>
          <a:xfrm>
            <a:off x="3066349" y="1927337"/>
            <a:ext cx="1540025" cy="1568257"/>
          </a:xfrm>
          <a:prstGeom prst="rect">
            <a:avLst/>
          </a:prstGeom>
          <a:noFill/>
          <a:ln>
            <a:noFill/>
          </a:ln>
        </p:spPr>
      </p:pic>
      <p:pic>
        <p:nvPicPr>
          <p:cNvPr id="696" name="Google Shape;696;p77"/>
          <p:cNvPicPr preferRelativeResize="0"/>
          <p:nvPr/>
        </p:nvPicPr>
        <p:blipFill rotWithShape="1">
          <a:blip r:embed="rId5">
            <a:alphaModFix/>
          </a:blip>
          <a:srcRect b="14315" l="19955" r="18528" t="9621"/>
          <a:stretch/>
        </p:blipFill>
        <p:spPr>
          <a:xfrm>
            <a:off x="5266474" y="1933475"/>
            <a:ext cx="1540024" cy="1555968"/>
          </a:xfrm>
          <a:prstGeom prst="rect">
            <a:avLst/>
          </a:prstGeom>
          <a:noFill/>
          <a:ln>
            <a:noFill/>
          </a:ln>
        </p:spPr>
      </p:pic>
      <p:pic>
        <p:nvPicPr>
          <p:cNvPr id="697" name="Google Shape;697;p77"/>
          <p:cNvPicPr preferRelativeResize="0"/>
          <p:nvPr/>
        </p:nvPicPr>
        <p:blipFill rotWithShape="1">
          <a:blip r:embed="rId6">
            <a:alphaModFix/>
          </a:blip>
          <a:srcRect b="14340" l="17898" r="19997" t="10261"/>
          <a:stretch/>
        </p:blipFill>
        <p:spPr>
          <a:xfrm>
            <a:off x="850575" y="3575225"/>
            <a:ext cx="1540024" cy="1537036"/>
          </a:xfrm>
          <a:prstGeom prst="rect">
            <a:avLst/>
          </a:prstGeom>
          <a:noFill/>
          <a:ln>
            <a:noFill/>
          </a:ln>
        </p:spPr>
      </p:pic>
      <p:pic>
        <p:nvPicPr>
          <p:cNvPr id="698" name="Google Shape;698;p77"/>
          <p:cNvPicPr preferRelativeResize="0"/>
          <p:nvPr/>
        </p:nvPicPr>
        <p:blipFill rotWithShape="1">
          <a:blip r:embed="rId7">
            <a:alphaModFix/>
          </a:blip>
          <a:srcRect b="13666" l="9744" r="12482" t="10787"/>
          <a:stretch/>
        </p:blipFill>
        <p:spPr>
          <a:xfrm>
            <a:off x="3048775" y="3575226"/>
            <a:ext cx="1575166" cy="1568275"/>
          </a:xfrm>
          <a:prstGeom prst="rect">
            <a:avLst/>
          </a:prstGeom>
          <a:noFill/>
          <a:ln>
            <a:noFill/>
          </a:ln>
        </p:spPr>
      </p:pic>
      <p:pic>
        <p:nvPicPr>
          <p:cNvPr id="699" name="Google Shape;699;p77"/>
          <p:cNvPicPr preferRelativeResize="0"/>
          <p:nvPr/>
        </p:nvPicPr>
        <p:blipFill rotWithShape="1">
          <a:blip r:embed="rId8">
            <a:alphaModFix/>
          </a:blip>
          <a:srcRect b="21366" l="21793" r="26537" t="9553"/>
          <a:stretch/>
        </p:blipFill>
        <p:spPr>
          <a:xfrm>
            <a:off x="5282125" y="3565563"/>
            <a:ext cx="1575175" cy="15876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7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Mode 2 Comparison</a:t>
            </a:r>
            <a:endParaRPr sz="4800">
              <a:latin typeface="Cambria"/>
              <a:ea typeface="Cambria"/>
              <a:cs typeface="Cambria"/>
              <a:sym typeface="Cambria"/>
            </a:endParaRPr>
          </a:p>
        </p:txBody>
      </p:sp>
      <p:sp>
        <p:nvSpPr>
          <p:cNvPr id="705" name="Google Shape;705;p78"/>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06" name="Google Shape;706;p7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07" name="Google Shape;707;p78"/>
          <p:cNvPicPr preferRelativeResize="0"/>
          <p:nvPr/>
        </p:nvPicPr>
        <p:blipFill rotWithShape="1">
          <a:blip r:embed="rId3">
            <a:alphaModFix/>
          </a:blip>
          <a:srcRect b="20882" l="38551" r="38551" t="23697"/>
          <a:stretch/>
        </p:blipFill>
        <p:spPr>
          <a:xfrm>
            <a:off x="3265025" y="2140637"/>
            <a:ext cx="2425801" cy="2379150"/>
          </a:xfrm>
          <a:prstGeom prst="rect">
            <a:avLst/>
          </a:prstGeom>
          <a:noFill/>
          <a:ln>
            <a:noFill/>
          </a:ln>
        </p:spPr>
      </p:pic>
      <p:sp>
        <p:nvSpPr>
          <p:cNvPr id="708" name="Google Shape;708;p78"/>
          <p:cNvSpPr txBox="1"/>
          <p:nvPr/>
        </p:nvSpPr>
        <p:spPr>
          <a:xfrm>
            <a:off x="3160575" y="1756375"/>
            <a:ext cx="2476200" cy="3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Ashlar (Full)</a:t>
            </a:r>
            <a:endParaRPr b="1">
              <a:latin typeface="Century Gothic"/>
              <a:ea typeface="Century Gothic"/>
              <a:cs typeface="Century Gothic"/>
              <a:sym typeface="Century Gothic"/>
            </a:endParaRPr>
          </a:p>
        </p:txBody>
      </p:sp>
      <p:sp>
        <p:nvSpPr>
          <p:cNvPr id="709" name="Google Shape;709;p78"/>
          <p:cNvSpPr txBox="1"/>
          <p:nvPr/>
        </p:nvSpPr>
        <p:spPr>
          <a:xfrm>
            <a:off x="6321175" y="1761475"/>
            <a:ext cx="2393700" cy="3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Columnar (Full)</a:t>
            </a:r>
            <a:endParaRPr b="1">
              <a:latin typeface="Century Gothic"/>
              <a:ea typeface="Century Gothic"/>
              <a:cs typeface="Century Gothic"/>
              <a:sym typeface="Century Gothic"/>
            </a:endParaRPr>
          </a:p>
        </p:txBody>
      </p:sp>
      <p:sp>
        <p:nvSpPr>
          <p:cNvPr id="710" name="Google Shape;710;p78"/>
          <p:cNvSpPr txBox="1"/>
          <p:nvPr/>
        </p:nvSpPr>
        <p:spPr>
          <a:xfrm>
            <a:off x="332175" y="1751400"/>
            <a:ext cx="23025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Test Film (Student)</a:t>
            </a:r>
            <a:endParaRPr b="1">
              <a:latin typeface="Century Gothic"/>
              <a:ea typeface="Century Gothic"/>
              <a:cs typeface="Century Gothic"/>
              <a:sym typeface="Century Gothic"/>
            </a:endParaRPr>
          </a:p>
        </p:txBody>
      </p:sp>
      <p:pic>
        <p:nvPicPr>
          <p:cNvPr id="711" name="Google Shape;711;p78"/>
          <p:cNvPicPr preferRelativeResize="0"/>
          <p:nvPr/>
        </p:nvPicPr>
        <p:blipFill rotWithShape="1">
          <a:blip r:embed="rId4">
            <a:alphaModFix/>
          </a:blip>
          <a:srcRect b="26236" l="41168" r="41108" t="29249"/>
          <a:stretch/>
        </p:blipFill>
        <p:spPr>
          <a:xfrm>
            <a:off x="6321175" y="2148480"/>
            <a:ext cx="2393700" cy="2381181"/>
          </a:xfrm>
          <a:prstGeom prst="rect">
            <a:avLst/>
          </a:prstGeom>
          <a:noFill/>
          <a:ln>
            <a:noFill/>
          </a:ln>
        </p:spPr>
      </p:pic>
      <p:pic>
        <p:nvPicPr>
          <p:cNvPr id="712" name="Google Shape;712;p78"/>
          <p:cNvPicPr preferRelativeResize="0"/>
          <p:nvPr/>
        </p:nvPicPr>
        <p:blipFill rotWithShape="1">
          <a:blip r:embed="rId3">
            <a:alphaModFix/>
          </a:blip>
          <a:srcRect b="78771" l="883" r="92434" t="17609"/>
          <a:stretch/>
        </p:blipFill>
        <p:spPr>
          <a:xfrm>
            <a:off x="3239826" y="4551250"/>
            <a:ext cx="2476201" cy="575701"/>
          </a:xfrm>
          <a:prstGeom prst="rect">
            <a:avLst/>
          </a:prstGeom>
          <a:noFill/>
          <a:ln>
            <a:noFill/>
          </a:ln>
        </p:spPr>
      </p:pic>
      <p:pic>
        <p:nvPicPr>
          <p:cNvPr id="713" name="Google Shape;713;p78"/>
          <p:cNvPicPr preferRelativeResize="0"/>
          <p:nvPr/>
        </p:nvPicPr>
        <p:blipFill rotWithShape="1">
          <a:blip r:embed="rId4">
            <a:alphaModFix/>
          </a:blip>
          <a:srcRect b="78304" l="957" r="92289" t="18280"/>
          <a:stretch/>
        </p:blipFill>
        <p:spPr>
          <a:xfrm>
            <a:off x="6144075" y="4574051"/>
            <a:ext cx="2646054" cy="530100"/>
          </a:xfrm>
          <a:prstGeom prst="rect">
            <a:avLst/>
          </a:prstGeom>
          <a:noFill/>
          <a:ln>
            <a:noFill/>
          </a:ln>
        </p:spPr>
      </p:pic>
      <p:pic>
        <p:nvPicPr>
          <p:cNvPr id="714" name="Google Shape;714;p78"/>
          <p:cNvPicPr preferRelativeResize="0"/>
          <p:nvPr/>
        </p:nvPicPr>
        <p:blipFill rotWithShape="1">
          <a:blip r:embed="rId5">
            <a:alphaModFix/>
          </a:blip>
          <a:srcRect b="13095" l="38640" r="36702" t="14393"/>
          <a:stretch/>
        </p:blipFill>
        <p:spPr>
          <a:xfrm>
            <a:off x="419900" y="2170495"/>
            <a:ext cx="2302500" cy="2312755"/>
          </a:xfrm>
          <a:prstGeom prst="rect">
            <a:avLst/>
          </a:prstGeom>
          <a:noFill/>
          <a:ln>
            <a:noFill/>
          </a:ln>
        </p:spPr>
      </p:pic>
      <p:pic>
        <p:nvPicPr>
          <p:cNvPr id="715" name="Google Shape;715;p78"/>
          <p:cNvPicPr preferRelativeResize="0"/>
          <p:nvPr/>
        </p:nvPicPr>
        <p:blipFill rotWithShape="1">
          <a:blip r:embed="rId5">
            <a:alphaModFix/>
          </a:blip>
          <a:srcRect b="60982" l="1533" r="88889" t="32757"/>
          <a:stretch/>
        </p:blipFill>
        <p:spPr>
          <a:xfrm>
            <a:off x="533475" y="4635052"/>
            <a:ext cx="2101199" cy="4690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Natural Frequencies </a:t>
            </a:r>
            <a:r>
              <a:rPr lang="en" sz="3600">
                <a:latin typeface="Cambria"/>
                <a:ea typeface="Cambria"/>
                <a:cs typeface="Cambria"/>
                <a:sym typeface="Cambria"/>
              </a:rPr>
              <a:t>(Hz)</a:t>
            </a:r>
            <a:endParaRPr sz="3600">
              <a:latin typeface="Cambria"/>
              <a:ea typeface="Cambria"/>
              <a:cs typeface="Cambria"/>
              <a:sym typeface="Cambria"/>
            </a:endParaRPr>
          </a:p>
        </p:txBody>
      </p:sp>
      <p:sp>
        <p:nvSpPr>
          <p:cNvPr id="721" name="Google Shape;721;p79"/>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22" name="Google Shape;722;p7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23" name="Google Shape;723;p79"/>
          <p:cNvPicPr preferRelativeResize="0"/>
          <p:nvPr/>
        </p:nvPicPr>
        <p:blipFill>
          <a:blip r:embed="rId3">
            <a:alphaModFix/>
          </a:blip>
          <a:stretch>
            <a:fillRect/>
          </a:stretch>
        </p:blipFill>
        <p:spPr>
          <a:xfrm>
            <a:off x="0" y="1908925"/>
            <a:ext cx="9144000" cy="2721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Directional</a:t>
            </a:r>
            <a:r>
              <a:rPr lang="en" sz="4800">
                <a:latin typeface="Cambria"/>
                <a:ea typeface="Cambria"/>
                <a:cs typeface="Cambria"/>
                <a:sym typeface="Cambria"/>
              </a:rPr>
              <a:t> Deformation</a:t>
            </a:r>
            <a:endParaRPr sz="4800">
              <a:latin typeface="Cambria"/>
              <a:ea typeface="Cambria"/>
              <a:cs typeface="Cambria"/>
              <a:sym typeface="Cambria"/>
            </a:endParaRPr>
          </a:p>
        </p:txBody>
      </p:sp>
      <p:sp>
        <p:nvSpPr>
          <p:cNvPr id="729" name="Google Shape;729;p8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30" name="Google Shape;730;p8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31" name="Google Shape;731;p80"/>
          <p:cNvPicPr preferRelativeResize="0"/>
          <p:nvPr/>
        </p:nvPicPr>
        <p:blipFill rotWithShape="1">
          <a:blip r:embed="rId3">
            <a:alphaModFix/>
          </a:blip>
          <a:srcRect b="11738" l="36218" r="37583" t="10057"/>
          <a:stretch/>
        </p:blipFill>
        <p:spPr>
          <a:xfrm>
            <a:off x="6575600" y="1952625"/>
            <a:ext cx="2395498" cy="2484075"/>
          </a:xfrm>
          <a:prstGeom prst="rect">
            <a:avLst/>
          </a:prstGeom>
          <a:noFill/>
          <a:ln>
            <a:noFill/>
          </a:ln>
        </p:spPr>
      </p:pic>
      <p:pic>
        <p:nvPicPr>
          <p:cNvPr id="732" name="Google Shape;732;p80"/>
          <p:cNvPicPr preferRelativeResize="0"/>
          <p:nvPr/>
        </p:nvPicPr>
        <p:blipFill rotWithShape="1">
          <a:blip r:embed="rId4">
            <a:alphaModFix/>
          </a:blip>
          <a:srcRect b="17202" l="91762" r="488" t="57171"/>
          <a:stretch/>
        </p:blipFill>
        <p:spPr>
          <a:xfrm>
            <a:off x="8392900" y="4479275"/>
            <a:ext cx="578199" cy="664225"/>
          </a:xfrm>
          <a:prstGeom prst="rect">
            <a:avLst/>
          </a:prstGeom>
          <a:noFill/>
          <a:ln>
            <a:noFill/>
          </a:ln>
        </p:spPr>
      </p:pic>
      <p:pic>
        <p:nvPicPr>
          <p:cNvPr id="733" name="Google Shape;733;p80"/>
          <p:cNvPicPr preferRelativeResize="0"/>
          <p:nvPr/>
        </p:nvPicPr>
        <p:blipFill rotWithShape="1">
          <a:blip r:embed="rId5">
            <a:alphaModFix/>
          </a:blip>
          <a:srcRect b="7062" l="-880" r="88003" t="44693"/>
          <a:stretch/>
        </p:blipFill>
        <p:spPr>
          <a:xfrm>
            <a:off x="4771175" y="2975400"/>
            <a:ext cx="1665962" cy="2168100"/>
          </a:xfrm>
          <a:prstGeom prst="rect">
            <a:avLst/>
          </a:prstGeom>
          <a:noFill/>
          <a:ln>
            <a:noFill/>
          </a:ln>
        </p:spPr>
      </p:pic>
      <p:pic>
        <p:nvPicPr>
          <p:cNvPr id="734" name="Google Shape;734;p80"/>
          <p:cNvPicPr preferRelativeResize="0"/>
          <p:nvPr/>
        </p:nvPicPr>
        <p:blipFill rotWithShape="1">
          <a:blip r:embed="rId6">
            <a:alphaModFix/>
          </a:blip>
          <a:srcRect b="12089" l="37644" r="37917" t="14688"/>
          <a:stretch/>
        </p:blipFill>
        <p:spPr>
          <a:xfrm>
            <a:off x="1903025" y="2020875"/>
            <a:ext cx="2395501" cy="2346828"/>
          </a:xfrm>
          <a:prstGeom prst="rect">
            <a:avLst/>
          </a:prstGeom>
          <a:noFill/>
          <a:ln>
            <a:noFill/>
          </a:ln>
        </p:spPr>
      </p:pic>
      <p:pic>
        <p:nvPicPr>
          <p:cNvPr id="735" name="Google Shape;735;p80"/>
          <p:cNvPicPr preferRelativeResize="0"/>
          <p:nvPr/>
        </p:nvPicPr>
        <p:blipFill rotWithShape="1">
          <a:blip r:embed="rId7">
            <a:alphaModFix/>
          </a:blip>
          <a:srcRect b="6755" l="659" r="87968" t="44677"/>
          <a:stretch/>
        </p:blipFill>
        <p:spPr>
          <a:xfrm>
            <a:off x="0" y="2933250"/>
            <a:ext cx="1500924" cy="2168100"/>
          </a:xfrm>
          <a:prstGeom prst="rect">
            <a:avLst/>
          </a:prstGeom>
          <a:noFill/>
          <a:ln>
            <a:noFill/>
          </a:ln>
        </p:spPr>
      </p:pic>
      <p:sp>
        <p:nvSpPr>
          <p:cNvPr id="736" name="Google Shape;736;p80"/>
          <p:cNvSpPr txBox="1"/>
          <p:nvPr/>
        </p:nvSpPr>
        <p:spPr>
          <a:xfrm>
            <a:off x="1831925" y="1560150"/>
            <a:ext cx="2395500" cy="5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entury Gothic"/>
                <a:ea typeface="Century Gothic"/>
                <a:cs typeface="Century Gothic"/>
                <a:sym typeface="Century Gothic"/>
              </a:rPr>
              <a:t>Z-Direction (m)</a:t>
            </a:r>
            <a:endParaRPr>
              <a:latin typeface="Century Gothic"/>
              <a:ea typeface="Century Gothic"/>
              <a:cs typeface="Century Gothic"/>
              <a:sym typeface="Century Gothic"/>
            </a:endParaRPr>
          </a:p>
        </p:txBody>
      </p:sp>
      <p:sp>
        <p:nvSpPr>
          <p:cNvPr id="737" name="Google Shape;737;p80"/>
          <p:cNvSpPr txBox="1"/>
          <p:nvPr/>
        </p:nvSpPr>
        <p:spPr>
          <a:xfrm>
            <a:off x="6361350" y="1564125"/>
            <a:ext cx="23655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entury Gothic"/>
                <a:ea typeface="Century Gothic"/>
                <a:cs typeface="Century Gothic"/>
                <a:sym typeface="Century Gothic"/>
              </a:rPr>
              <a:t>X-Direction (m)</a:t>
            </a:r>
            <a:endParaRPr>
              <a:latin typeface="Century Gothic"/>
              <a:ea typeface="Century Gothic"/>
              <a:cs typeface="Century Gothic"/>
              <a:sym typeface="Century Gothic"/>
            </a:endParaRPr>
          </a:p>
        </p:txBody>
      </p:sp>
      <p:pic>
        <p:nvPicPr>
          <p:cNvPr id="738" name="Google Shape;738;p80"/>
          <p:cNvPicPr preferRelativeResize="0"/>
          <p:nvPr/>
        </p:nvPicPr>
        <p:blipFill rotWithShape="1">
          <a:blip r:embed="rId7">
            <a:alphaModFix/>
          </a:blip>
          <a:srcRect b="66122" l="660" r="79635" t="0"/>
          <a:stretch/>
        </p:blipFill>
        <p:spPr>
          <a:xfrm>
            <a:off x="0" y="1564125"/>
            <a:ext cx="1831925" cy="1304550"/>
          </a:xfrm>
          <a:prstGeom prst="rect">
            <a:avLst/>
          </a:prstGeom>
          <a:noFill/>
          <a:ln>
            <a:noFill/>
          </a:ln>
        </p:spPr>
      </p:pic>
      <p:pic>
        <p:nvPicPr>
          <p:cNvPr id="739" name="Google Shape;739;p80"/>
          <p:cNvPicPr preferRelativeResize="0"/>
          <p:nvPr/>
        </p:nvPicPr>
        <p:blipFill rotWithShape="1">
          <a:blip r:embed="rId5">
            <a:alphaModFix/>
          </a:blip>
          <a:srcRect b="66444" l="-880" r="80406" t="0"/>
          <a:stretch/>
        </p:blipFill>
        <p:spPr>
          <a:xfrm>
            <a:off x="4486950" y="1711150"/>
            <a:ext cx="2033099" cy="122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The Team</a:t>
            </a:r>
            <a:endParaRPr sz="4800">
              <a:latin typeface="Cambria"/>
              <a:ea typeface="Cambria"/>
              <a:cs typeface="Cambria"/>
              <a:sym typeface="Cambria"/>
            </a:endParaRPr>
          </a:p>
        </p:txBody>
      </p:sp>
      <p:sp>
        <p:nvSpPr>
          <p:cNvPr id="355" name="Google Shape;355;p36"/>
          <p:cNvSpPr txBox="1"/>
          <p:nvPr/>
        </p:nvSpPr>
        <p:spPr>
          <a:xfrm>
            <a:off x="438600" y="1725325"/>
            <a:ext cx="82668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Cambria"/>
                <a:ea typeface="Cambria"/>
                <a:cs typeface="Cambria"/>
                <a:sym typeface="Cambria"/>
              </a:rPr>
              <a:t>Mechanical Team - Flex Hinges &amp; Nanogratings</a:t>
            </a:r>
            <a:endParaRPr sz="2200">
              <a:latin typeface="Cambria"/>
              <a:ea typeface="Cambria"/>
              <a:cs typeface="Cambria"/>
              <a:sym typeface="Cambria"/>
            </a:endParaRPr>
          </a:p>
        </p:txBody>
      </p:sp>
      <p:sp>
        <p:nvSpPr>
          <p:cNvPr id="356" name="Google Shape;356;p36"/>
          <p:cNvSpPr txBox="1"/>
          <p:nvPr/>
        </p:nvSpPr>
        <p:spPr>
          <a:xfrm>
            <a:off x="438600" y="4624125"/>
            <a:ext cx="82545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357" name="Google Shape;357;p3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58" name="Google Shape;358;p36"/>
          <p:cNvSpPr txBox="1"/>
          <p:nvPr/>
        </p:nvSpPr>
        <p:spPr>
          <a:xfrm>
            <a:off x="0" y="4624125"/>
            <a:ext cx="9144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mbria"/>
                <a:ea typeface="Cambria"/>
                <a:cs typeface="Cambria"/>
                <a:sym typeface="Cambria"/>
              </a:rPr>
              <a:t> Matt Dubiel - MMAE ‘20           Seth Graham - MMAE ‘21        Pranoy Roy - PSYCH, MMAE ‘20</a:t>
            </a:r>
            <a:endParaRPr sz="1800">
              <a:latin typeface="Cambria"/>
              <a:ea typeface="Cambria"/>
              <a:cs typeface="Cambria"/>
              <a:sym typeface="Cambria"/>
            </a:endParaRPr>
          </a:p>
        </p:txBody>
      </p:sp>
      <p:pic>
        <p:nvPicPr>
          <p:cNvPr id="359" name="Google Shape;359;p36"/>
          <p:cNvPicPr preferRelativeResize="0"/>
          <p:nvPr/>
        </p:nvPicPr>
        <p:blipFill>
          <a:blip r:embed="rId3">
            <a:alphaModFix/>
          </a:blip>
          <a:stretch>
            <a:fillRect/>
          </a:stretch>
        </p:blipFill>
        <p:spPr>
          <a:xfrm>
            <a:off x="3153024" y="2406925"/>
            <a:ext cx="2099215" cy="2217199"/>
          </a:xfrm>
          <a:prstGeom prst="rect">
            <a:avLst/>
          </a:prstGeom>
          <a:noFill/>
          <a:ln>
            <a:noFill/>
          </a:ln>
        </p:spPr>
      </p:pic>
      <p:pic>
        <p:nvPicPr>
          <p:cNvPr id="360" name="Google Shape;360;p36"/>
          <p:cNvPicPr preferRelativeResize="0"/>
          <p:nvPr/>
        </p:nvPicPr>
        <p:blipFill>
          <a:blip r:embed="rId4">
            <a:alphaModFix/>
          </a:blip>
          <a:stretch>
            <a:fillRect/>
          </a:stretch>
        </p:blipFill>
        <p:spPr>
          <a:xfrm>
            <a:off x="6297400" y="2406925"/>
            <a:ext cx="2099225" cy="2217200"/>
          </a:xfrm>
          <a:prstGeom prst="rect">
            <a:avLst/>
          </a:prstGeom>
          <a:noFill/>
          <a:ln>
            <a:noFill/>
          </a:ln>
        </p:spPr>
      </p:pic>
      <p:pic>
        <p:nvPicPr>
          <p:cNvPr id="361" name="Google Shape;361;p36"/>
          <p:cNvPicPr preferRelativeResize="0"/>
          <p:nvPr/>
        </p:nvPicPr>
        <p:blipFill rotWithShape="1">
          <a:blip r:embed="rId5">
            <a:alphaModFix/>
          </a:blip>
          <a:srcRect b="10144" l="0" r="0" t="0"/>
          <a:stretch/>
        </p:blipFill>
        <p:spPr>
          <a:xfrm>
            <a:off x="286650" y="2406925"/>
            <a:ext cx="2099225" cy="2217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Accomplishments</a:t>
            </a:r>
            <a:endParaRPr sz="4800">
              <a:latin typeface="Cambria"/>
              <a:ea typeface="Cambria"/>
              <a:cs typeface="Cambria"/>
              <a:sym typeface="Cambria"/>
            </a:endParaRPr>
          </a:p>
        </p:txBody>
      </p:sp>
      <p:sp>
        <p:nvSpPr>
          <p:cNvPr id="745" name="Google Shape;745;p8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Determined the range of natural frequencies for nanograting structures.</a:t>
            </a:r>
            <a:endParaRPr sz="2400">
              <a:latin typeface="Cambria"/>
              <a:ea typeface="Cambria"/>
              <a:cs typeface="Cambria"/>
              <a:sym typeface="Cambria"/>
            </a:endParaRPr>
          </a:p>
          <a:p>
            <a:pPr indent="-381000" lvl="1" marL="914400" rtl="0" algn="l">
              <a:spcBef>
                <a:spcPts val="0"/>
              </a:spcBef>
              <a:spcAft>
                <a:spcPts val="0"/>
              </a:spcAft>
              <a:buSzPts val="2400"/>
              <a:buFont typeface="Cambria"/>
              <a:buChar char="❏"/>
            </a:pPr>
            <a:r>
              <a:rPr lang="en" sz="2400">
                <a:latin typeface="Cambria"/>
                <a:ea typeface="Cambria"/>
                <a:cs typeface="Cambria"/>
                <a:sym typeface="Cambria"/>
              </a:rPr>
              <a:t>Done through simulating cantilever beam and </a:t>
            </a:r>
            <a:r>
              <a:rPr lang="en" sz="2400">
                <a:latin typeface="Cambria"/>
                <a:ea typeface="Cambria"/>
                <a:cs typeface="Cambria"/>
                <a:sym typeface="Cambria"/>
              </a:rPr>
              <a:t>film</a:t>
            </a:r>
            <a:r>
              <a:rPr lang="en" sz="2400">
                <a:latin typeface="Cambria"/>
                <a:ea typeface="Cambria"/>
                <a:cs typeface="Cambria"/>
                <a:sym typeface="Cambria"/>
              </a:rPr>
              <a:t>.</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Provided documentation for future semesters on how to proceed.</a:t>
            </a:r>
            <a:endParaRPr sz="2400">
              <a:latin typeface="Cambria"/>
              <a:ea typeface="Cambria"/>
              <a:cs typeface="Cambria"/>
              <a:sym typeface="Cambria"/>
            </a:endParaRPr>
          </a:p>
        </p:txBody>
      </p:sp>
      <p:sp>
        <p:nvSpPr>
          <p:cNvPr id="746" name="Google Shape;746;p8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Challenges</a:t>
            </a:r>
            <a:endParaRPr sz="4800">
              <a:latin typeface="Cambria"/>
              <a:ea typeface="Cambria"/>
              <a:cs typeface="Cambria"/>
              <a:sym typeface="Cambria"/>
            </a:endParaRPr>
          </a:p>
        </p:txBody>
      </p:sp>
      <p:sp>
        <p:nvSpPr>
          <p:cNvPr id="752" name="Google Shape;752;p8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ANSYS only displayed &lt;6 frequency modes when solving Modal Analysis.</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Elapsed Time &gt; CPU time, need more RAM or better hard drive configuration for all modes to show. </a:t>
            </a:r>
            <a:endParaRPr sz="2400">
              <a:latin typeface="Cambria"/>
              <a:ea typeface="Cambria"/>
              <a:cs typeface="Cambria"/>
              <a:sym typeface="Cambria"/>
            </a:endParaRPr>
          </a:p>
        </p:txBody>
      </p:sp>
      <p:sp>
        <p:nvSpPr>
          <p:cNvPr id="753" name="Google Shape;753;p8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Future Work</a:t>
            </a:r>
            <a:endParaRPr sz="4800">
              <a:latin typeface="Cambria"/>
              <a:ea typeface="Cambria"/>
              <a:cs typeface="Cambria"/>
              <a:sym typeface="Cambria"/>
            </a:endParaRPr>
          </a:p>
        </p:txBody>
      </p:sp>
      <p:sp>
        <p:nvSpPr>
          <p:cNvPr id="759" name="Google Shape;759;p8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Secure more RAM/Change hard drive config.</a:t>
            </a:r>
            <a:endParaRPr sz="2400">
              <a:latin typeface="Cambria"/>
              <a:ea typeface="Cambria"/>
              <a:cs typeface="Cambria"/>
              <a:sym typeface="Cambria"/>
            </a:endParaRPr>
          </a:p>
          <a:p>
            <a:pPr indent="-381000" lvl="1" marL="914400" rtl="0" algn="l">
              <a:spcBef>
                <a:spcPts val="0"/>
              </a:spcBef>
              <a:spcAft>
                <a:spcPts val="0"/>
              </a:spcAft>
              <a:buSzPts val="2400"/>
              <a:buFont typeface="Cambria"/>
              <a:buChar char="❏"/>
            </a:pPr>
            <a:r>
              <a:rPr lang="en" sz="2400">
                <a:latin typeface="Cambria"/>
                <a:ea typeface="Cambria"/>
                <a:cs typeface="Cambria"/>
                <a:sym typeface="Cambria"/>
              </a:rPr>
              <a:t>Allows Random Vibration analysis on all structures.</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Relate drum vibration analytical model to results.</a:t>
            </a:r>
            <a:endParaRPr sz="2400">
              <a:latin typeface="Cambria"/>
              <a:ea typeface="Cambria"/>
              <a:cs typeface="Cambria"/>
              <a:sym typeface="Cambria"/>
            </a:endParaRPr>
          </a:p>
        </p:txBody>
      </p:sp>
      <p:sp>
        <p:nvSpPr>
          <p:cNvPr id="760" name="Google Shape;760;p83"/>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4"/>
          <p:cNvSpPr txBox="1"/>
          <p:nvPr>
            <p:ph type="ctrTitle"/>
          </p:nvPr>
        </p:nvSpPr>
        <p:spPr>
          <a:xfrm>
            <a:off x="866216" y="795150"/>
            <a:ext cx="6619200" cy="20082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X-Ray Calibration</a:t>
            </a:r>
            <a:endParaRPr/>
          </a:p>
        </p:txBody>
      </p:sp>
      <p:sp>
        <p:nvSpPr>
          <p:cNvPr id="766" name="Google Shape;766;p84"/>
          <p:cNvSpPr txBox="1"/>
          <p:nvPr>
            <p:ph idx="1" type="subTitle"/>
          </p:nvPr>
        </p:nvSpPr>
        <p:spPr>
          <a:xfrm>
            <a:off x="866216" y="3583035"/>
            <a:ext cx="6619200" cy="646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767" name="Google Shape;767;p84"/>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Goals</a:t>
            </a:r>
            <a:endParaRPr/>
          </a:p>
        </p:txBody>
      </p:sp>
      <p:sp>
        <p:nvSpPr>
          <p:cNvPr id="773" name="Google Shape;773;p8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Find a suitable code that can effectively simulate a grating rather than a few slits</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Generate a uniform grating that can produce accurate results</a:t>
            </a:r>
            <a:endParaRPr sz="2400">
              <a:latin typeface="Cambria"/>
              <a:ea typeface="Cambria"/>
              <a:cs typeface="Cambria"/>
              <a:sym typeface="Cambria"/>
            </a:endParaRPr>
          </a:p>
          <a:p>
            <a:pPr indent="-381000" lvl="0" marL="457200" rtl="0" algn="l">
              <a:spcBef>
                <a:spcPts val="0"/>
              </a:spcBef>
              <a:spcAft>
                <a:spcPts val="0"/>
              </a:spcAft>
              <a:buSzPts val="2400"/>
              <a:buFont typeface="Cambria"/>
              <a:buChar char="❏"/>
            </a:pPr>
            <a:r>
              <a:rPr lang="en" sz="2400">
                <a:latin typeface="Cambria"/>
                <a:ea typeface="Cambria"/>
                <a:cs typeface="Cambria"/>
                <a:sym typeface="Cambria"/>
              </a:rPr>
              <a:t>Run an analysis on the diffraction pattern formed</a:t>
            </a:r>
            <a:endParaRPr sz="2400">
              <a:latin typeface="Cambria"/>
              <a:ea typeface="Cambria"/>
              <a:cs typeface="Cambria"/>
              <a:sym typeface="Cambria"/>
            </a:endParaRPr>
          </a:p>
        </p:txBody>
      </p:sp>
      <p:sp>
        <p:nvSpPr>
          <p:cNvPr id="774" name="Google Shape;774;p8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6"/>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Background</a:t>
            </a:r>
            <a:endParaRPr/>
          </a:p>
        </p:txBody>
      </p:sp>
      <p:sp>
        <p:nvSpPr>
          <p:cNvPr id="780" name="Google Shape;780;p86"/>
          <p:cNvSpPr txBox="1"/>
          <p:nvPr>
            <p:ph idx="1" type="body"/>
          </p:nvPr>
        </p:nvSpPr>
        <p:spPr>
          <a:xfrm>
            <a:off x="437625" y="1969125"/>
            <a:ext cx="4656600" cy="2963700"/>
          </a:xfrm>
          <a:prstGeom prst="rect">
            <a:avLst/>
          </a:prstGeom>
        </p:spPr>
        <p:txBody>
          <a:bodyPr anchorCtr="0" anchor="t" bIns="34275" lIns="68575" spcFirstLastPara="1" rIns="68575" wrap="square" tIns="34275">
            <a:noAutofit/>
          </a:bodyPr>
          <a:lstStyle/>
          <a:p>
            <a:pPr indent="-355600" lvl="0" marL="457200" rtl="0" algn="l">
              <a:lnSpc>
                <a:spcPct val="115000"/>
              </a:lnSpc>
              <a:spcBef>
                <a:spcPts val="800"/>
              </a:spcBef>
              <a:spcAft>
                <a:spcPts val="0"/>
              </a:spcAft>
              <a:buSzPts val="2000"/>
              <a:buFont typeface="Cambria"/>
              <a:buChar char="❏"/>
            </a:pPr>
            <a:r>
              <a:rPr lang="en" sz="2000">
                <a:latin typeface="Cambria"/>
                <a:ea typeface="Cambria"/>
                <a:cs typeface="Cambria"/>
                <a:sym typeface="Cambria"/>
              </a:rPr>
              <a:t>X-ray Calibration code from UCL(University College London)</a:t>
            </a:r>
            <a:endParaRPr sz="2000">
              <a:latin typeface="Cambria"/>
              <a:ea typeface="Cambria"/>
              <a:cs typeface="Cambria"/>
              <a:sym typeface="Cambria"/>
            </a:endParaRPr>
          </a:p>
          <a:p>
            <a:pPr indent="-355600" lvl="0" marL="457200" rtl="0" algn="l">
              <a:lnSpc>
                <a:spcPct val="115000"/>
              </a:lnSpc>
              <a:spcBef>
                <a:spcPts val="0"/>
              </a:spcBef>
              <a:spcAft>
                <a:spcPts val="0"/>
              </a:spcAft>
              <a:buSzPts val="2000"/>
              <a:buFont typeface="Cambria"/>
              <a:buChar char="❏"/>
            </a:pPr>
            <a:r>
              <a:rPr lang="en" sz="2000">
                <a:latin typeface="Cambria"/>
                <a:ea typeface="Cambria"/>
                <a:cs typeface="Cambria"/>
                <a:sym typeface="Cambria"/>
              </a:rPr>
              <a:t>Simulates x-ray propagation through a two dimensional uniform grating</a:t>
            </a:r>
            <a:endParaRPr sz="2000">
              <a:latin typeface="Cambria"/>
              <a:ea typeface="Cambria"/>
              <a:cs typeface="Cambria"/>
              <a:sym typeface="Cambria"/>
            </a:endParaRPr>
          </a:p>
          <a:p>
            <a:pPr indent="-355600" lvl="1" marL="914400" rtl="0" algn="l">
              <a:lnSpc>
                <a:spcPct val="115000"/>
              </a:lnSpc>
              <a:spcBef>
                <a:spcPts val="0"/>
              </a:spcBef>
              <a:spcAft>
                <a:spcPts val="0"/>
              </a:spcAft>
              <a:buSzPts val="2000"/>
              <a:buFont typeface="Cambria"/>
              <a:buChar char="❏"/>
            </a:pPr>
            <a:r>
              <a:rPr lang="en" sz="2000">
                <a:latin typeface="Cambria"/>
                <a:ea typeface="Cambria"/>
                <a:cs typeface="Cambria"/>
                <a:sym typeface="Cambria"/>
              </a:rPr>
              <a:t>Used to correct misalignment in gratings</a:t>
            </a:r>
            <a:endParaRPr sz="2000">
              <a:latin typeface="Cambria"/>
              <a:ea typeface="Cambria"/>
              <a:cs typeface="Cambria"/>
              <a:sym typeface="Cambria"/>
            </a:endParaRPr>
          </a:p>
          <a:p>
            <a:pPr indent="-355600" lvl="1" marL="914400" rtl="0" algn="l">
              <a:lnSpc>
                <a:spcPct val="115000"/>
              </a:lnSpc>
              <a:spcBef>
                <a:spcPts val="0"/>
              </a:spcBef>
              <a:spcAft>
                <a:spcPts val="0"/>
              </a:spcAft>
              <a:buSzPts val="2000"/>
              <a:buFont typeface="Cambria"/>
              <a:buChar char="❏"/>
            </a:pPr>
            <a:r>
              <a:rPr lang="en" sz="2000">
                <a:latin typeface="Cambria"/>
                <a:ea typeface="Cambria"/>
                <a:cs typeface="Cambria"/>
                <a:sym typeface="Cambria"/>
              </a:rPr>
              <a:t>Simulate properties of a muonium beam</a:t>
            </a:r>
            <a:endParaRPr sz="2000">
              <a:latin typeface="Cambria"/>
              <a:ea typeface="Cambria"/>
              <a:cs typeface="Cambria"/>
              <a:sym typeface="Cambria"/>
            </a:endParaRPr>
          </a:p>
        </p:txBody>
      </p:sp>
      <p:sp>
        <p:nvSpPr>
          <p:cNvPr id="781" name="Google Shape;781;p8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82" name="Google Shape;782;p86"/>
          <p:cNvPicPr preferRelativeResize="0"/>
          <p:nvPr/>
        </p:nvPicPr>
        <p:blipFill>
          <a:blip r:embed="rId3">
            <a:alphaModFix/>
          </a:blip>
          <a:stretch>
            <a:fillRect/>
          </a:stretch>
        </p:blipFill>
        <p:spPr>
          <a:xfrm>
            <a:off x="5094225" y="2093675"/>
            <a:ext cx="3744975" cy="2839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87"/>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Attenuation Length</a:t>
            </a:r>
            <a:endParaRPr/>
          </a:p>
        </p:txBody>
      </p:sp>
      <p:sp>
        <p:nvSpPr>
          <p:cNvPr id="788" name="Google Shape;788;p87"/>
          <p:cNvSpPr txBox="1"/>
          <p:nvPr>
            <p:ph idx="1" type="body"/>
          </p:nvPr>
        </p:nvSpPr>
        <p:spPr>
          <a:xfrm>
            <a:off x="166998" y="1730250"/>
            <a:ext cx="4886400" cy="2562300"/>
          </a:xfrm>
          <a:prstGeom prst="rect">
            <a:avLst/>
          </a:prstGeom>
        </p:spPr>
        <p:txBody>
          <a:bodyPr anchorCtr="0" anchor="t" bIns="34275" lIns="68575" spcFirstLastPara="1" rIns="68575" wrap="square" tIns="34275">
            <a:noAutofit/>
          </a:bodyPr>
          <a:lstStyle/>
          <a:p>
            <a:pPr indent="-355600" lvl="0" marL="457200" rtl="0" algn="l">
              <a:lnSpc>
                <a:spcPct val="115000"/>
              </a:lnSpc>
              <a:spcBef>
                <a:spcPts val="800"/>
              </a:spcBef>
              <a:spcAft>
                <a:spcPts val="0"/>
              </a:spcAft>
              <a:buSzPts val="2000"/>
              <a:buFont typeface="Cambria"/>
              <a:buChar char="❏"/>
            </a:pPr>
            <a:r>
              <a:rPr lang="en" sz="2000">
                <a:latin typeface="Cambria"/>
                <a:ea typeface="Cambria"/>
                <a:cs typeface="Cambria"/>
                <a:sym typeface="Cambria"/>
              </a:rPr>
              <a:t>Parameters are crucial in </a:t>
            </a:r>
            <a:r>
              <a:rPr lang="en" sz="2000">
                <a:latin typeface="Cambria"/>
                <a:ea typeface="Cambria"/>
                <a:cs typeface="Cambria"/>
                <a:sym typeface="Cambria"/>
              </a:rPr>
              <a:t>simulating</a:t>
            </a:r>
            <a:r>
              <a:rPr lang="en" sz="2000">
                <a:latin typeface="Cambria"/>
                <a:ea typeface="Cambria"/>
                <a:cs typeface="Cambria"/>
                <a:sym typeface="Cambria"/>
              </a:rPr>
              <a:t> the right x-ray energy and </a:t>
            </a:r>
            <a:r>
              <a:rPr lang="en" sz="2000">
                <a:latin typeface="Cambria"/>
                <a:ea typeface="Cambria"/>
                <a:cs typeface="Cambria"/>
                <a:sym typeface="Cambria"/>
              </a:rPr>
              <a:t>determining</a:t>
            </a:r>
            <a:r>
              <a:rPr lang="en" sz="2000">
                <a:latin typeface="Cambria"/>
                <a:ea typeface="Cambria"/>
                <a:cs typeface="Cambria"/>
                <a:sym typeface="Cambria"/>
              </a:rPr>
              <a:t> x-ray absorption length</a:t>
            </a:r>
            <a:endParaRPr sz="2000">
              <a:latin typeface="Cambria"/>
              <a:ea typeface="Cambria"/>
              <a:cs typeface="Cambria"/>
              <a:sym typeface="Cambria"/>
            </a:endParaRPr>
          </a:p>
          <a:p>
            <a:pPr indent="-355600" lvl="0" marL="457200" rtl="0" algn="l">
              <a:lnSpc>
                <a:spcPct val="115000"/>
              </a:lnSpc>
              <a:spcBef>
                <a:spcPts val="0"/>
              </a:spcBef>
              <a:spcAft>
                <a:spcPts val="0"/>
              </a:spcAft>
              <a:buSzPts val="2000"/>
              <a:buFont typeface="Cambria"/>
              <a:buChar char="❏"/>
            </a:pPr>
            <a:r>
              <a:rPr lang="en" sz="2000">
                <a:latin typeface="Cambria"/>
                <a:ea typeface="Cambria"/>
                <a:cs typeface="Cambria"/>
                <a:sym typeface="Cambria"/>
              </a:rPr>
              <a:t>2.215 keV is needed to achieve an attenuation length of the proposed 2 microns</a:t>
            </a:r>
            <a:endParaRPr sz="2000">
              <a:latin typeface="Cambria"/>
              <a:ea typeface="Cambria"/>
              <a:cs typeface="Cambria"/>
              <a:sym typeface="Cambria"/>
            </a:endParaRPr>
          </a:p>
          <a:p>
            <a:pPr indent="-355600" lvl="0" marL="457200" rtl="0" algn="l">
              <a:lnSpc>
                <a:spcPct val="115000"/>
              </a:lnSpc>
              <a:spcBef>
                <a:spcPts val="0"/>
              </a:spcBef>
              <a:spcAft>
                <a:spcPts val="0"/>
              </a:spcAft>
              <a:buSzPts val="2000"/>
              <a:buFont typeface="Cambria"/>
              <a:buChar char="❏"/>
            </a:pPr>
            <a:r>
              <a:rPr lang="en" sz="2000">
                <a:latin typeface="Cambria"/>
                <a:ea typeface="Cambria"/>
                <a:cs typeface="Cambria"/>
                <a:sym typeface="Cambria"/>
              </a:rPr>
              <a:t>Using </a:t>
            </a:r>
            <a:r>
              <a:rPr lang="en" sz="2000">
                <a:latin typeface="Cambria"/>
                <a:ea typeface="Cambria"/>
                <a:cs typeface="Cambria"/>
                <a:sym typeface="Cambria"/>
              </a:rPr>
              <a:t>Planck's</a:t>
            </a:r>
            <a:r>
              <a:rPr lang="en" sz="2000">
                <a:latin typeface="Cambria"/>
                <a:ea typeface="Cambria"/>
                <a:cs typeface="Cambria"/>
                <a:sym typeface="Cambria"/>
              </a:rPr>
              <a:t> equation, a wavelength of 0.56nm is determined to be suited for our case</a:t>
            </a:r>
            <a:endParaRPr sz="2000">
              <a:latin typeface="Cambria"/>
              <a:ea typeface="Cambria"/>
              <a:cs typeface="Cambria"/>
              <a:sym typeface="Cambria"/>
            </a:endParaRPr>
          </a:p>
        </p:txBody>
      </p:sp>
      <p:sp>
        <p:nvSpPr>
          <p:cNvPr id="789" name="Google Shape;789;p8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descr="Capture.JPG" id="790" name="Google Shape;790;p87"/>
          <p:cNvPicPr preferRelativeResize="0"/>
          <p:nvPr/>
        </p:nvPicPr>
        <p:blipFill>
          <a:blip r:embed="rId3">
            <a:alphaModFix/>
          </a:blip>
          <a:stretch>
            <a:fillRect/>
          </a:stretch>
        </p:blipFill>
        <p:spPr>
          <a:xfrm>
            <a:off x="4921725" y="1730250"/>
            <a:ext cx="2470625" cy="1991625"/>
          </a:xfrm>
          <a:prstGeom prst="rect">
            <a:avLst/>
          </a:prstGeom>
          <a:noFill/>
          <a:ln>
            <a:noFill/>
          </a:ln>
        </p:spPr>
      </p:pic>
      <p:pic>
        <p:nvPicPr>
          <p:cNvPr id="791" name="Google Shape;791;p87"/>
          <p:cNvPicPr preferRelativeResize="0"/>
          <p:nvPr/>
        </p:nvPicPr>
        <p:blipFill>
          <a:blip r:embed="rId4">
            <a:alphaModFix/>
          </a:blip>
          <a:stretch>
            <a:fillRect/>
          </a:stretch>
        </p:blipFill>
        <p:spPr>
          <a:xfrm>
            <a:off x="4921725" y="3721864"/>
            <a:ext cx="1288725" cy="14065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8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Moire Pattern</a:t>
            </a:r>
            <a:endParaRPr/>
          </a:p>
        </p:txBody>
      </p:sp>
      <p:sp>
        <p:nvSpPr>
          <p:cNvPr id="797" name="Google Shape;797;p88"/>
          <p:cNvSpPr txBox="1"/>
          <p:nvPr>
            <p:ph idx="1" type="body"/>
          </p:nvPr>
        </p:nvSpPr>
        <p:spPr>
          <a:xfrm>
            <a:off x="230425" y="1960850"/>
            <a:ext cx="5996700" cy="26430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800"/>
              </a:spcBef>
              <a:spcAft>
                <a:spcPts val="0"/>
              </a:spcAft>
              <a:buSzPts val="2400"/>
              <a:buFont typeface="Cambria"/>
              <a:buChar char="❏"/>
            </a:pPr>
            <a:r>
              <a:rPr lang="en" sz="2400">
                <a:latin typeface="Cambria"/>
                <a:ea typeface="Cambria"/>
                <a:cs typeface="Cambria"/>
                <a:sym typeface="Cambria"/>
              </a:rPr>
              <a:t>Helps correct misalignment in multiple gratings</a:t>
            </a:r>
            <a:endParaRPr sz="2400">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sz="2400">
                <a:latin typeface="Cambria"/>
                <a:ea typeface="Cambria"/>
                <a:cs typeface="Cambria"/>
                <a:sym typeface="Cambria"/>
              </a:rPr>
              <a:t>Taking an x-ray image of multiple gratings to observe defects </a:t>
            </a:r>
            <a:endParaRPr sz="2400">
              <a:latin typeface="Cambria"/>
              <a:ea typeface="Cambria"/>
              <a:cs typeface="Cambria"/>
              <a:sym typeface="Cambria"/>
            </a:endParaRPr>
          </a:p>
          <a:p>
            <a:pPr indent="-381000" lvl="1" marL="914400" rtl="0" algn="l">
              <a:lnSpc>
                <a:spcPct val="115000"/>
              </a:lnSpc>
              <a:spcBef>
                <a:spcPts val="0"/>
              </a:spcBef>
              <a:spcAft>
                <a:spcPts val="0"/>
              </a:spcAft>
              <a:buSzPts val="2400"/>
              <a:buFont typeface="Cambria"/>
              <a:buChar char="❏"/>
            </a:pPr>
            <a:r>
              <a:rPr lang="en" sz="2400">
                <a:latin typeface="Cambria"/>
                <a:ea typeface="Cambria"/>
                <a:cs typeface="Cambria"/>
                <a:sym typeface="Cambria"/>
              </a:rPr>
              <a:t>One grating image means it is aligned</a:t>
            </a:r>
            <a:endParaRPr sz="2400">
              <a:latin typeface="Cambria"/>
              <a:ea typeface="Cambria"/>
              <a:cs typeface="Cambria"/>
              <a:sym typeface="Cambria"/>
            </a:endParaRPr>
          </a:p>
        </p:txBody>
      </p:sp>
      <p:sp>
        <p:nvSpPr>
          <p:cNvPr id="798" name="Google Shape;798;p8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descr="Moiré_pattern.svg.png" id="799" name="Google Shape;799;p88"/>
          <p:cNvPicPr preferRelativeResize="0"/>
          <p:nvPr/>
        </p:nvPicPr>
        <p:blipFill>
          <a:blip r:embed="rId3">
            <a:alphaModFix/>
          </a:blip>
          <a:stretch>
            <a:fillRect/>
          </a:stretch>
        </p:blipFill>
        <p:spPr>
          <a:xfrm>
            <a:off x="6227075" y="1773875"/>
            <a:ext cx="2916925" cy="31337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Analysis of Diffraction Pattern</a:t>
            </a:r>
            <a:endParaRPr/>
          </a:p>
        </p:txBody>
      </p:sp>
      <p:sp>
        <p:nvSpPr>
          <p:cNvPr id="805" name="Google Shape;805;p89"/>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spcBef>
                <a:spcPts val="800"/>
              </a:spcBef>
              <a:spcAft>
                <a:spcPts val="0"/>
              </a:spcAft>
              <a:buSzPts val="2400"/>
              <a:buFont typeface="Cambria"/>
              <a:buChar char="❏"/>
            </a:pPr>
            <a:r>
              <a:rPr lang="en" sz="2400">
                <a:latin typeface="Cambria"/>
                <a:ea typeface="Cambria"/>
                <a:cs typeface="Cambria"/>
                <a:sym typeface="Cambria"/>
              </a:rPr>
              <a:t>Investigated </a:t>
            </a:r>
            <a:r>
              <a:rPr i="1" lang="en" sz="2400">
                <a:latin typeface="Cambria"/>
                <a:ea typeface="Cambria"/>
                <a:cs typeface="Cambria"/>
                <a:sym typeface="Cambria"/>
              </a:rPr>
              <a:t>Wavepy</a:t>
            </a:r>
            <a:r>
              <a:rPr lang="en" sz="2400">
                <a:latin typeface="Cambria"/>
                <a:ea typeface="Cambria"/>
                <a:cs typeface="Cambria"/>
                <a:sym typeface="Cambria"/>
              </a:rPr>
              <a:t>, a Python library for </a:t>
            </a:r>
            <a:r>
              <a:rPr lang="en" sz="2400">
                <a:solidFill>
                  <a:srgbClr val="434343"/>
                </a:solidFill>
                <a:latin typeface="Cambria"/>
                <a:ea typeface="Cambria"/>
                <a:cs typeface="Cambria"/>
                <a:sym typeface="Cambria"/>
              </a:rPr>
              <a:t>data analyses of coherence and wavefront measurements at synchrotron beamlines</a:t>
            </a:r>
            <a:endParaRPr sz="2400">
              <a:solidFill>
                <a:srgbClr val="434343"/>
              </a:solidFill>
              <a:latin typeface="Cambria"/>
              <a:ea typeface="Cambria"/>
              <a:cs typeface="Cambria"/>
              <a:sym typeface="Cambria"/>
            </a:endParaRPr>
          </a:p>
          <a:p>
            <a:pPr indent="-381000" lvl="1" marL="914400" rtl="0" algn="l">
              <a:spcBef>
                <a:spcPts val="0"/>
              </a:spcBef>
              <a:spcAft>
                <a:spcPts val="0"/>
              </a:spcAft>
              <a:buClr>
                <a:srgbClr val="434343"/>
              </a:buClr>
              <a:buSzPts val="2400"/>
              <a:buFont typeface="Cambria"/>
              <a:buChar char="❏"/>
            </a:pPr>
            <a:r>
              <a:rPr lang="en" sz="2400">
                <a:solidFill>
                  <a:srgbClr val="434343"/>
                </a:solidFill>
                <a:latin typeface="Cambria"/>
                <a:ea typeface="Cambria"/>
                <a:cs typeface="Cambria"/>
                <a:sym typeface="Cambria"/>
              </a:rPr>
              <a:t>Covers Single-grating Talbot Interferometry analysis</a:t>
            </a:r>
            <a:endParaRPr sz="2400">
              <a:solidFill>
                <a:srgbClr val="434343"/>
              </a:solidFill>
              <a:latin typeface="Cambria"/>
              <a:ea typeface="Cambria"/>
              <a:cs typeface="Cambria"/>
              <a:sym typeface="Cambria"/>
            </a:endParaRPr>
          </a:p>
          <a:p>
            <a:pPr indent="-381000" lvl="1" marL="914400" rtl="0" algn="l">
              <a:spcBef>
                <a:spcPts val="0"/>
              </a:spcBef>
              <a:spcAft>
                <a:spcPts val="0"/>
              </a:spcAft>
              <a:buClr>
                <a:srgbClr val="434343"/>
              </a:buClr>
              <a:buSzPts val="2400"/>
              <a:buFont typeface="Cambria"/>
              <a:buChar char="❏"/>
            </a:pPr>
            <a:r>
              <a:rPr lang="en" sz="2400">
                <a:solidFill>
                  <a:srgbClr val="434343"/>
                </a:solidFill>
                <a:latin typeface="Cambria"/>
                <a:ea typeface="Cambria"/>
                <a:cs typeface="Cambria"/>
                <a:sym typeface="Cambria"/>
              </a:rPr>
              <a:t>Requires TIFF image file to run</a:t>
            </a:r>
            <a:endParaRPr sz="2400">
              <a:solidFill>
                <a:srgbClr val="434343"/>
              </a:solidFill>
              <a:latin typeface="Cambria"/>
              <a:ea typeface="Cambria"/>
              <a:cs typeface="Cambria"/>
              <a:sym typeface="Cambria"/>
            </a:endParaRPr>
          </a:p>
        </p:txBody>
      </p:sp>
      <p:sp>
        <p:nvSpPr>
          <p:cNvPr id="806" name="Google Shape;806;p8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9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Simulation of X-ray Propagation</a:t>
            </a:r>
            <a:endParaRPr/>
          </a:p>
        </p:txBody>
      </p:sp>
      <p:sp>
        <p:nvSpPr>
          <p:cNvPr id="812" name="Google Shape;812;p90"/>
          <p:cNvSpPr txBox="1"/>
          <p:nvPr>
            <p:ph idx="1" type="body"/>
          </p:nvPr>
        </p:nvSpPr>
        <p:spPr>
          <a:xfrm>
            <a:off x="866225" y="1952625"/>
            <a:ext cx="7526700" cy="30450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800"/>
              </a:spcBef>
              <a:spcAft>
                <a:spcPts val="0"/>
              </a:spcAft>
              <a:buSzPts val="2400"/>
              <a:buFont typeface="Cambria"/>
              <a:buChar char="❏"/>
            </a:pPr>
            <a:r>
              <a:rPr lang="en" sz="2400">
                <a:latin typeface="Cambria"/>
                <a:ea typeface="Cambria"/>
                <a:cs typeface="Cambria"/>
                <a:sym typeface="Cambria"/>
              </a:rPr>
              <a:t>UCL diffraction code uses Matlab plotting to represent waveforms in the Fourier domain.</a:t>
            </a:r>
            <a:endParaRPr sz="2400">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sz="2400">
                <a:latin typeface="Cambria"/>
                <a:ea typeface="Cambria"/>
                <a:cs typeface="Cambria"/>
                <a:sym typeface="Cambria"/>
              </a:rPr>
              <a:t>Previous group maxed 10 slits at 100 pixels high</a:t>
            </a:r>
            <a:endParaRPr sz="2400">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sz="2400">
                <a:latin typeface="Cambria"/>
                <a:ea typeface="Cambria"/>
                <a:cs typeface="Cambria"/>
                <a:sym typeface="Cambria"/>
              </a:rPr>
              <a:t>Increased amount of slits to 51 at 20 pixels high, however grating is not uniform yet</a:t>
            </a:r>
            <a:endParaRPr sz="2400">
              <a:latin typeface="Cambria"/>
              <a:ea typeface="Cambria"/>
              <a:cs typeface="Cambria"/>
              <a:sym typeface="Cambria"/>
            </a:endParaRPr>
          </a:p>
        </p:txBody>
      </p:sp>
      <p:sp>
        <p:nvSpPr>
          <p:cNvPr id="813" name="Google Shape;813;p9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The Team</a:t>
            </a:r>
            <a:endParaRPr sz="4800">
              <a:latin typeface="Cambria"/>
              <a:ea typeface="Cambria"/>
              <a:cs typeface="Cambria"/>
              <a:sym typeface="Cambria"/>
            </a:endParaRPr>
          </a:p>
        </p:txBody>
      </p:sp>
      <p:sp>
        <p:nvSpPr>
          <p:cNvPr id="367" name="Google Shape;367;p37"/>
          <p:cNvSpPr txBox="1"/>
          <p:nvPr/>
        </p:nvSpPr>
        <p:spPr>
          <a:xfrm>
            <a:off x="3153025" y="1725325"/>
            <a:ext cx="52437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Cambria"/>
                <a:ea typeface="Cambria"/>
                <a:cs typeface="Cambria"/>
                <a:sym typeface="Cambria"/>
              </a:rPr>
              <a:t>Public Outreach</a:t>
            </a:r>
            <a:endParaRPr sz="2200">
              <a:latin typeface="Cambria"/>
              <a:ea typeface="Cambria"/>
              <a:cs typeface="Cambria"/>
              <a:sym typeface="Cambria"/>
            </a:endParaRPr>
          </a:p>
        </p:txBody>
      </p:sp>
      <p:sp>
        <p:nvSpPr>
          <p:cNvPr id="368" name="Google Shape;368;p37"/>
          <p:cNvSpPr txBox="1"/>
          <p:nvPr/>
        </p:nvSpPr>
        <p:spPr>
          <a:xfrm>
            <a:off x="438600" y="4624125"/>
            <a:ext cx="82545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mbria"/>
              <a:ea typeface="Cambria"/>
              <a:cs typeface="Cambria"/>
              <a:sym typeface="Cambria"/>
            </a:endParaRPr>
          </a:p>
        </p:txBody>
      </p:sp>
      <p:sp>
        <p:nvSpPr>
          <p:cNvPr id="369" name="Google Shape;369;p3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70" name="Google Shape;370;p37"/>
          <p:cNvSpPr txBox="1"/>
          <p:nvPr/>
        </p:nvSpPr>
        <p:spPr>
          <a:xfrm>
            <a:off x="0" y="4624125"/>
            <a:ext cx="9144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mbria"/>
                <a:ea typeface="Cambria"/>
                <a:cs typeface="Cambria"/>
                <a:sym typeface="Cambria"/>
              </a:rPr>
              <a:t>      Brack Turner - CS ‘21                   Andy Fung - CS ‘21             Pranoy Roy - PSYCH, MMAE ‘20</a:t>
            </a:r>
            <a:endParaRPr sz="1800">
              <a:latin typeface="Cambria"/>
              <a:ea typeface="Cambria"/>
              <a:cs typeface="Cambria"/>
              <a:sym typeface="Cambria"/>
            </a:endParaRPr>
          </a:p>
        </p:txBody>
      </p:sp>
      <p:pic>
        <p:nvPicPr>
          <p:cNvPr id="371" name="Google Shape;371;p37"/>
          <p:cNvPicPr preferRelativeResize="0"/>
          <p:nvPr/>
        </p:nvPicPr>
        <p:blipFill>
          <a:blip r:embed="rId3">
            <a:alphaModFix/>
          </a:blip>
          <a:stretch>
            <a:fillRect/>
          </a:stretch>
        </p:blipFill>
        <p:spPr>
          <a:xfrm>
            <a:off x="6297400" y="2302875"/>
            <a:ext cx="2168325" cy="2321250"/>
          </a:xfrm>
          <a:prstGeom prst="rect">
            <a:avLst/>
          </a:prstGeom>
          <a:noFill/>
          <a:ln>
            <a:noFill/>
          </a:ln>
        </p:spPr>
      </p:pic>
      <p:pic>
        <p:nvPicPr>
          <p:cNvPr id="372" name="Google Shape;372;p37"/>
          <p:cNvPicPr preferRelativeResize="0"/>
          <p:nvPr/>
        </p:nvPicPr>
        <p:blipFill>
          <a:blip r:embed="rId4">
            <a:alphaModFix/>
          </a:blip>
          <a:stretch>
            <a:fillRect/>
          </a:stretch>
        </p:blipFill>
        <p:spPr>
          <a:xfrm>
            <a:off x="3210625" y="2327612"/>
            <a:ext cx="2168325" cy="2375821"/>
          </a:xfrm>
          <a:prstGeom prst="rect">
            <a:avLst/>
          </a:prstGeom>
          <a:noFill/>
          <a:ln>
            <a:noFill/>
          </a:ln>
        </p:spPr>
      </p:pic>
      <p:sp>
        <p:nvSpPr>
          <p:cNvPr id="373" name="Google Shape;373;p37"/>
          <p:cNvSpPr txBox="1"/>
          <p:nvPr/>
        </p:nvSpPr>
        <p:spPr>
          <a:xfrm>
            <a:off x="192975" y="1725325"/>
            <a:ext cx="2618100" cy="68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Cambria"/>
                <a:ea typeface="Cambria"/>
                <a:cs typeface="Cambria"/>
                <a:sym typeface="Cambria"/>
              </a:rPr>
              <a:t>X-Ray Calibration </a:t>
            </a:r>
            <a:endParaRPr sz="2200">
              <a:latin typeface="Cambria"/>
              <a:ea typeface="Cambria"/>
              <a:cs typeface="Cambria"/>
              <a:sym typeface="Cambria"/>
            </a:endParaRPr>
          </a:p>
        </p:txBody>
      </p:sp>
      <p:pic>
        <p:nvPicPr>
          <p:cNvPr id="374" name="Google Shape;374;p37"/>
          <p:cNvPicPr preferRelativeResize="0"/>
          <p:nvPr/>
        </p:nvPicPr>
        <p:blipFill>
          <a:blip r:embed="rId5">
            <a:alphaModFix/>
          </a:blip>
          <a:stretch>
            <a:fillRect/>
          </a:stretch>
        </p:blipFill>
        <p:spPr>
          <a:xfrm>
            <a:off x="345150" y="2327625"/>
            <a:ext cx="2168325" cy="2321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9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Intensity Distribution of 51 slits</a:t>
            </a:r>
            <a:endParaRPr/>
          </a:p>
        </p:txBody>
      </p:sp>
      <p:sp>
        <p:nvSpPr>
          <p:cNvPr id="819" name="Google Shape;819;p9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820" name="Google Shape;820;p9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821" name="Google Shape;821;p91"/>
          <p:cNvPicPr preferRelativeResize="0"/>
          <p:nvPr/>
        </p:nvPicPr>
        <p:blipFill>
          <a:blip r:embed="rId4">
            <a:alphaModFix/>
          </a:blip>
          <a:stretch>
            <a:fillRect/>
          </a:stretch>
        </p:blipFill>
        <p:spPr>
          <a:xfrm>
            <a:off x="4208350" y="2010475"/>
            <a:ext cx="4103824" cy="3077874"/>
          </a:xfrm>
          <a:prstGeom prst="rect">
            <a:avLst/>
          </a:prstGeom>
          <a:noFill/>
          <a:ln>
            <a:noFill/>
          </a:ln>
        </p:spPr>
      </p:pic>
      <p:pic>
        <p:nvPicPr>
          <p:cNvPr id="822" name="Google Shape;822;p91"/>
          <p:cNvPicPr preferRelativeResize="0"/>
          <p:nvPr/>
        </p:nvPicPr>
        <p:blipFill rotWithShape="1">
          <a:blip r:embed="rId5">
            <a:alphaModFix/>
          </a:blip>
          <a:srcRect b="-2101" l="-14433" r="49591" t="9910"/>
          <a:stretch/>
        </p:blipFill>
        <p:spPr>
          <a:xfrm>
            <a:off x="477325" y="2109250"/>
            <a:ext cx="3283625" cy="2525624"/>
          </a:xfrm>
          <a:prstGeom prst="rect">
            <a:avLst/>
          </a:prstGeom>
          <a:noFill/>
          <a:ln>
            <a:noFill/>
          </a:ln>
        </p:spPr>
      </p:pic>
      <p:sp>
        <p:nvSpPr>
          <p:cNvPr id="823" name="Google Shape;823;p91"/>
          <p:cNvSpPr txBox="1"/>
          <p:nvPr/>
        </p:nvSpPr>
        <p:spPr>
          <a:xfrm>
            <a:off x="403250" y="4583875"/>
            <a:ext cx="36210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Intensity Distribution at real space distance of 17m</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9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829" name="Google Shape;829;p9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800"/>
              </a:spcBef>
              <a:spcAft>
                <a:spcPts val="0"/>
              </a:spcAft>
              <a:buSzPts val="2400"/>
              <a:buFont typeface="Cambria"/>
              <a:buChar char="❏"/>
            </a:pPr>
            <a:r>
              <a:rPr lang="en" sz="2400">
                <a:latin typeface="Cambria"/>
                <a:ea typeface="Cambria"/>
                <a:cs typeface="Cambria"/>
                <a:sym typeface="Cambria"/>
              </a:rPr>
              <a:t>Need to account for three dimensional space regarding thickness of the grading</a:t>
            </a:r>
            <a:endParaRPr sz="2400">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sz="2400">
                <a:latin typeface="Cambria"/>
                <a:ea typeface="Cambria"/>
                <a:cs typeface="Cambria"/>
                <a:sym typeface="Cambria"/>
              </a:rPr>
              <a:t>Make more uniform grating by </a:t>
            </a:r>
            <a:r>
              <a:rPr lang="en" sz="2400">
                <a:latin typeface="Cambria"/>
                <a:ea typeface="Cambria"/>
                <a:cs typeface="Cambria"/>
                <a:sym typeface="Cambria"/>
              </a:rPr>
              <a:t>collaborating</a:t>
            </a:r>
            <a:r>
              <a:rPr lang="en" sz="2400">
                <a:latin typeface="Cambria"/>
                <a:ea typeface="Cambria"/>
                <a:cs typeface="Cambria"/>
                <a:sym typeface="Cambria"/>
              </a:rPr>
              <a:t> with nanogratings group</a:t>
            </a:r>
            <a:endParaRPr sz="2400">
              <a:latin typeface="Cambria"/>
              <a:ea typeface="Cambria"/>
              <a:cs typeface="Cambria"/>
              <a:sym typeface="Cambria"/>
            </a:endParaRPr>
          </a:p>
          <a:p>
            <a:pPr indent="-381000" lvl="0" marL="457200" rtl="0" algn="l">
              <a:lnSpc>
                <a:spcPct val="115000"/>
              </a:lnSpc>
              <a:spcBef>
                <a:spcPts val="0"/>
              </a:spcBef>
              <a:spcAft>
                <a:spcPts val="0"/>
              </a:spcAft>
              <a:buSzPts val="2400"/>
              <a:buFont typeface="Cambria"/>
              <a:buChar char="❏"/>
            </a:pPr>
            <a:r>
              <a:rPr lang="en" sz="2400">
                <a:latin typeface="Cambria"/>
                <a:ea typeface="Cambria"/>
                <a:cs typeface="Cambria"/>
                <a:sym typeface="Cambria"/>
              </a:rPr>
              <a:t>Look into </a:t>
            </a:r>
            <a:r>
              <a:rPr i="1" lang="en" sz="2400">
                <a:latin typeface="Cambria"/>
                <a:ea typeface="Cambria"/>
                <a:cs typeface="Cambria"/>
                <a:sym typeface="Cambria"/>
              </a:rPr>
              <a:t>pyXSFW</a:t>
            </a:r>
            <a:r>
              <a:rPr lang="en" sz="2400">
                <a:latin typeface="Cambria"/>
                <a:ea typeface="Cambria"/>
                <a:cs typeface="Cambria"/>
                <a:sym typeface="Cambria"/>
              </a:rPr>
              <a:t> for a full x-ray simulation code &amp; analysis simultaneously</a:t>
            </a:r>
            <a:endParaRPr sz="2400">
              <a:latin typeface="Cambria"/>
              <a:ea typeface="Cambria"/>
              <a:cs typeface="Cambria"/>
              <a:sym typeface="Cambria"/>
            </a:endParaRPr>
          </a:p>
        </p:txBody>
      </p:sp>
      <p:sp>
        <p:nvSpPr>
          <p:cNvPr id="830" name="Google Shape;830;p9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93"/>
          <p:cNvSpPr txBox="1"/>
          <p:nvPr>
            <p:ph type="ctrTitle"/>
          </p:nvPr>
        </p:nvSpPr>
        <p:spPr>
          <a:xfrm>
            <a:off x="866225" y="2171700"/>
            <a:ext cx="7525500" cy="800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Public Outreach</a:t>
            </a:r>
            <a:r>
              <a:rPr lang="en" sz="4800">
                <a:latin typeface="Cambria"/>
                <a:ea typeface="Cambria"/>
                <a:cs typeface="Cambria"/>
                <a:sym typeface="Cambria"/>
              </a:rPr>
              <a:t> </a:t>
            </a:r>
            <a:endParaRPr sz="4800">
              <a:latin typeface="Cambria"/>
              <a:ea typeface="Cambria"/>
              <a:cs typeface="Cambria"/>
              <a:sym typeface="Cambria"/>
            </a:endParaRPr>
          </a:p>
        </p:txBody>
      </p:sp>
      <p:sp>
        <p:nvSpPr>
          <p:cNvPr id="836" name="Google Shape;836;p93"/>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94"/>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Purpose</a:t>
            </a:r>
            <a:endParaRPr sz="4800">
              <a:latin typeface="Cambria"/>
              <a:ea typeface="Cambria"/>
              <a:cs typeface="Cambria"/>
              <a:sym typeface="Cambria"/>
            </a:endParaRPr>
          </a:p>
        </p:txBody>
      </p:sp>
      <p:sp>
        <p:nvSpPr>
          <p:cNvPr id="842" name="Google Shape;842;p94"/>
          <p:cNvSpPr txBox="1"/>
          <p:nvPr>
            <p:ph idx="1" type="body"/>
          </p:nvPr>
        </p:nvSpPr>
        <p:spPr>
          <a:xfrm>
            <a:off x="367050" y="1829100"/>
            <a:ext cx="8371200" cy="3314400"/>
          </a:xfrm>
          <a:prstGeom prst="rect">
            <a:avLst/>
          </a:prstGeom>
        </p:spPr>
        <p:txBody>
          <a:bodyPr anchorCtr="0" anchor="t" bIns="34275" lIns="68575" spcFirstLastPara="1" rIns="68575" wrap="square" tIns="34275">
            <a:noAutofit/>
          </a:bodyPr>
          <a:lstStyle/>
          <a:p>
            <a:pPr indent="-387350" lvl="0" marL="457200" rtl="0" algn="l">
              <a:spcBef>
                <a:spcPts val="800"/>
              </a:spcBef>
              <a:spcAft>
                <a:spcPts val="0"/>
              </a:spcAft>
              <a:buClr>
                <a:srgbClr val="000000"/>
              </a:buClr>
              <a:buSzPts val="2500"/>
              <a:buFont typeface="Cambria"/>
              <a:buChar char="❏"/>
            </a:pPr>
            <a:r>
              <a:rPr lang="en" sz="2500">
                <a:latin typeface="Cambria"/>
                <a:ea typeface="Cambria"/>
                <a:cs typeface="Cambria"/>
                <a:sym typeface="Cambria"/>
              </a:rPr>
              <a:t>Raise awareness for work invested in this IPRO</a:t>
            </a:r>
            <a:endParaRPr sz="2500">
              <a:latin typeface="Cambria"/>
              <a:ea typeface="Cambria"/>
              <a:cs typeface="Cambria"/>
              <a:sym typeface="Cambria"/>
            </a:endParaRPr>
          </a:p>
          <a:p>
            <a:pPr indent="-387350" lvl="0" marL="457200" rtl="0" algn="l">
              <a:spcBef>
                <a:spcPts val="1000"/>
              </a:spcBef>
              <a:spcAft>
                <a:spcPts val="1000"/>
              </a:spcAft>
              <a:buClr>
                <a:srgbClr val="000000"/>
              </a:buClr>
              <a:buSzPts val="2500"/>
              <a:buFont typeface="Cambria"/>
              <a:buChar char="❏"/>
            </a:pPr>
            <a:r>
              <a:rPr lang="en" sz="2500">
                <a:latin typeface="Cambria"/>
                <a:ea typeface="Cambria"/>
                <a:cs typeface="Cambria"/>
                <a:sym typeface="Cambria"/>
              </a:rPr>
              <a:t>Raise funding as  result of increased publicity</a:t>
            </a:r>
            <a:endParaRPr sz="2500">
              <a:latin typeface="Cambria"/>
              <a:ea typeface="Cambria"/>
              <a:cs typeface="Cambria"/>
              <a:sym typeface="Cambria"/>
            </a:endParaRPr>
          </a:p>
        </p:txBody>
      </p:sp>
      <p:sp>
        <p:nvSpPr>
          <p:cNvPr id="843" name="Google Shape;843;p9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95"/>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Plan/Future Work</a:t>
            </a:r>
            <a:endParaRPr sz="4800">
              <a:latin typeface="Cambria"/>
              <a:ea typeface="Cambria"/>
              <a:cs typeface="Cambria"/>
              <a:sym typeface="Cambria"/>
            </a:endParaRPr>
          </a:p>
        </p:txBody>
      </p:sp>
      <p:sp>
        <p:nvSpPr>
          <p:cNvPr id="849" name="Google Shape;849;p95"/>
          <p:cNvSpPr txBox="1"/>
          <p:nvPr>
            <p:ph idx="1" type="body"/>
          </p:nvPr>
        </p:nvSpPr>
        <p:spPr>
          <a:xfrm>
            <a:off x="367050" y="1829100"/>
            <a:ext cx="8371200" cy="33144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Clr>
                <a:srgbClr val="000000"/>
              </a:buClr>
              <a:buSzPts val="2400"/>
              <a:buFont typeface="Cambria"/>
              <a:buChar char="❏"/>
            </a:pPr>
            <a:r>
              <a:rPr lang="en" sz="2400">
                <a:solidFill>
                  <a:schemeClr val="dk1"/>
                </a:solidFill>
                <a:latin typeface="Cambria"/>
                <a:ea typeface="Cambria"/>
                <a:cs typeface="Cambria"/>
                <a:sym typeface="Cambria"/>
              </a:rPr>
              <a:t>Strategies to raise more awareness</a:t>
            </a:r>
            <a:endParaRPr sz="2400">
              <a:solidFill>
                <a:schemeClr val="dk1"/>
              </a:solidFill>
              <a:latin typeface="Cambria"/>
              <a:ea typeface="Cambria"/>
              <a:cs typeface="Cambria"/>
              <a:sym typeface="Cambria"/>
            </a:endParaRPr>
          </a:p>
          <a:p>
            <a:pPr indent="-381000" lvl="1" marL="9144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Reaching out to engineering groups for an event</a:t>
            </a:r>
            <a:endParaRPr sz="2400">
              <a:solidFill>
                <a:schemeClr val="dk1"/>
              </a:solidFill>
              <a:latin typeface="Cambria"/>
              <a:ea typeface="Cambria"/>
              <a:cs typeface="Cambria"/>
              <a:sym typeface="Cambria"/>
            </a:endParaRPr>
          </a:p>
          <a:p>
            <a:pPr indent="-381000" lvl="1" marL="9144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Create website and brochures summarizing IPRO and impact</a:t>
            </a:r>
            <a:endParaRPr sz="2400">
              <a:solidFill>
                <a:schemeClr val="dk1"/>
              </a:solidFill>
              <a:latin typeface="Cambria"/>
              <a:ea typeface="Cambria"/>
              <a:cs typeface="Cambria"/>
              <a:sym typeface="Cambria"/>
            </a:endParaRPr>
          </a:p>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Follow up with strategies and influencing people</a:t>
            </a:r>
            <a:endParaRPr sz="2400">
              <a:solidFill>
                <a:schemeClr val="dk1"/>
              </a:solidFill>
              <a:latin typeface="Cambria"/>
              <a:ea typeface="Cambria"/>
              <a:cs typeface="Cambria"/>
              <a:sym typeface="Cambria"/>
            </a:endParaRPr>
          </a:p>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Present to Chicago Society for Space Studies and Adler</a:t>
            </a:r>
            <a:endParaRPr sz="24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2500">
              <a:latin typeface="Cambria"/>
              <a:ea typeface="Cambria"/>
              <a:cs typeface="Cambria"/>
              <a:sym typeface="Cambria"/>
            </a:endParaRPr>
          </a:p>
        </p:txBody>
      </p:sp>
      <p:sp>
        <p:nvSpPr>
          <p:cNvPr id="850" name="Google Shape;850;p9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96"/>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Accomplishments</a:t>
            </a:r>
            <a:endParaRPr sz="4800">
              <a:latin typeface="Cambria"/>
              <a:ea typeface="Cambria"/>
              <a:cs typeface="Cambria"/>
              <a:sym typeface="Cambria"/>
            </a:endParaRPr>
          </a:p>
        </p:txBody>
      </p:sp>
      <p:sp>
        <p:nvSpPr>
          <p:cNvPr id="856" name="Google Shape;856;p96"/>
          <p:cNvSpPr txBox="1"/>
          <p:nvPr>
            <p:ph idx="1" type="body"/>
          </p:nvPr>
        </p:nvSpPr>
        <p:spPr>
          <a:xfrm>
            <a:off x="367050" y="1829100"/>
            <a:ext cx="8371200" cy="33144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Created a website summarizing this IPRO’s work and achievements using Wix</a:t>
            </a:r>
            <a:endParaRPr sz="2400">
              <a:solidFill>
                <a:schemeClr val="dk1"/>
              </a:solidFill>
              <a:latin typeface="Cambria"/>
              <a:ea typeface="Cambria"/>
              <a:cs typeface="Cambria"/>
              <a:sym typeface="Cambria"/>
            </a:endParaRPr>
          </a:p>
          <a:p>
            <a:pPr indent="-381000" lvl="1" marL="914400" rtl="0" algn="l">
              <a:lnSpc>
                <a:spcPct val="115000"/>
              </a:lnSpc>
              <a:spcBef>
                <a:spcPts val="0"/>
              </a:spcBef>
              <a:spcAft>
                <a:spcPts val="0"/>
              </a:spcAft>
              <a:buClr>
                <a:schemeClr val="dk1"/>
              </a:buClr>
              <a:buSzPts val="2400"/>
              <a:buFont typeface="Cambria"/>
              <a:buChar char="❏"/>
            </a:pPr>
            <a:r>
              <a:rPr lang="en" sz="2400" u="sng">
                <a:solidFill>
                  <a:schemeClr val="hlink"/>
                </a:solidFill>
                <a:latin typeface="Cambria"/>
                <a:ea typeface="Cambria"/>
                <a:cs typeface="Cambria"/>
                <a:sym typeface="Cambria"/>
                <a:hlinkClick r:id="rId4"/>
              </a:rPr>
              <a:t>https://proy51.wixsite.com/antimattermuonium</a:t>
            </a:r>
            <a:endParaRPr sz="2400">
              <a:solidFill>
                <a:schemeClr val="dk1"/>
              </a:solidFill>
              <a:latin typeface="Cambria"/>
              <a:ea typeface="Cambria"/>
              <a:cs typeface="Cambria"/>
              <a:sym typeface="Cambria"/>
            </a:endParaRPr>
          </a:p>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Created brochures to hand out during events using Adobe Spark</a:t>
            </a:r>
            <a:endParaRPr sz="24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2500">
              <a:latin typeface="Cambria"/>
              <a:ea typeface="Cambria"/>
              <a:cs typeface="Cambria"/>
              <a:sym typeface="Cambria"/>
            </a:endParaRPr>
          </a:p>
        </p:txBody>
      </p:sp>
      <p:sp>
        <p:nvSpPr>
          <p:cNvPr id="857" name="Google Shape;857;p9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97"/>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Future Work </a:t>
            </a:r>
            <a:endParaRPr sz="4800">
              <a:latin typeface="Cambria"/>
              <a:ea typeface="Cambria"/>
              <a:cs typeface="Cambria"/>
              <a:sym typeface="Cambria"/>
            </a:endParaRPr>
          </a:p>
        </p:txBody>
      </p:sp>
      <p:sp>
        <p:nvSpPr>
          <p:cNvPr id="863" name="Google Shape;863;p97"/>
          <p:cNvSpPr txBox="1"/>
          <p:nvPr>
            <p:ph idx="1" type="body"/>
          </p:nvPr>
        </p:nvSpPr>
        <p:spPr>
          <a:xfrm>
            <a:off x="367050" y="1829100"/>
            <a:ext cx="8371200" cy="3314400"/>
          </a:xfrm>
          <a:prstGeom prst="rect">
            <a:avLst/>
          </a:prstGeom>
        </p:spPr>
        <p:txBody>
          <a:bodyPr anchorCtr="0" anchor="t" bIns="34275" lIns="68575" spcFirstLastPara="1" rIns="68575" wrap="square" tIns="34275">
            <a:noAutofit/>
          </a:bodyPr>
          <a:lstStyle/>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Update the website of the work done in the future semester</a:t>
            </a:r>
            <a:endParaRPr sz="2400">
              <a:solidFill>
                <a:schemeClr val="dk1"/>
              </a:solidFill>
              <a:latin typeface="Cambria"/>
              <a:ea typeface="Cambria"/>
              <a:cs typeface="Cambria"/>
              <a:sym typeface="Cambria"/>
            </a:endParaRPr>
          </a:p>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Plan an event with ASME about this IPRO</a:t>
            </a:r>
            <a:endParaRPr sz="2400">
              <a:solidFill>
                <a:schemeClr val="dk1"/>
              </a:solidFill>
              <a:latin typeface="Cambria"/>
              <a:ea typeface="Cambria"/>
              <a:cs typeface="Cambria"/>
              <a:sym typeface="Cambria"/>
            </a:endParaRPr>
          </a:p>
          <a:p>
            <a:pPr indent="-381000" lvl="0" marL="457200" rtl="0" algn="l">
              <a:lnSpc>
                <a:spcPct val="115000"/>
              </a:lnSpc>
              <a:spcBef>
                <a:spcPts val="0"/>
              </a:spcBef>
              <a:spcAft>
                <a:spcPts val="0"/>
              </a:spcAft>
              <a:buClr>
                <a:schemeClr val="dk1"/>
              </a:buClr>
              <a:buSzPts val="2400"/>
              <a:buFont typeface="Cambria"/>
              <a:buChar char="❏"/>
            </a:pPr>
            <a:r>
              <a:rPr lang="en" sz="2400">
                <a:solidFill>
                  <a:schemeClr val="dk1"/>
                </a:solidFill>
                <a:latin typeface="Cambria"/>
                <a:ea typeface="Cambria"/>
                <a:cs typeface="Cambria"/>
                <a:sym typeface="Cambria"/>
              </a:rPr>
              <a:t>Plan an event with Chicago Society for Space and Adler</a:t>
            </a:r>
            <a:endParaRPr sz="24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2500">
              <a:latin typeface="Cambria"/>
              <a:ea typeface="Cambria"/>
              <a:cs typeface="Cambria"/>
              <a:sym typeface="Cambria"/>
            </a:endParaRPr>
          </a:p>
        </p:txBody>
      </p:sp>
      <p:sp>
        <p:nvSpPr>
          <p:cNvPr id="864" name="Google Shape;864;p9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98"/>
          <p:cNvSpPr txBox="1"/>
          <p:nvPr>
            <p:ph type="ctrTitle"/>
          </p:nvPr>
        </p:nvSpPr>
        <p:spPr>
          <a:xfrm>
            <a:off x="681250" y="1739400"/>
            <a:ext cx="7688100" cy="166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Questions?</a:t>
            </a:r>
            <a:endParaRPr sz="4800">
              <a:latin typeface="Cambria"/>
              <a:ea typeface="Cambria"/>
              <a:cs typeface="Cambria"/>
              <a:sym typeface="Cambria"/>
            </a:endParaRPr>
          </a:p>
        </p:txBody>
      </p:sp>
      <p:sp>
        <p:nvSpPr>
          <p:cNvPr id="870" name="Google Shape;870;p98"/>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99"/>
          <p:cNvSpPr txBox="1"/>
          <p:nvPr>
            <p:ph type="ctrTitle"/>
          </p:nvPr>
        </p:nvSpPr>
        <p:spPr>
          <a:xfrm>
            <a:off x="681250" y="1739400"/>
            <a:ext cx="7688100" cy="1664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Appendix</a:t>
            </a:r>
            <a:endParaRPr sz="4800">
              <a:latin typeface="Cambria"/>
              <a:ea typeface="Cambria"/>
              <a:cs typeface="Cambria"/>
              <a:sym typeface="Cambria"/>
            </a:endParaRPr>
          </a:p>
        </p:txBody>
      </p:sp>
      <p:sp>
        <p:nvSpPr>
          <p:cNvPr id="876" name="Google Shape;876;p99"/>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0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Cantilever Beam</a:t>
            </a:r>
            <a:endParaRPr sz="4800">
              <a:latin typeface="Cambria"/>
              <a:ea typeface="Cambria"/>
              <a:cs typeface="Cambria"/>
              <a:sym typeface="Cambria"/>
            </a:endParaRPr>
          </a:p>
        </p:txBody>
      </p:sp>
      <p:sp>
        <p:nvSpPr>
          <p:cNvPr id="882" name="Google Shape;882;p10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883" name="Google Shape;883;p10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884" name="Google Shape;884;p100"/>
          <p:cNvPicPr preferRelativeResize="0"/>
          <p:nvPr/>
        </p:nvPicPr>
        <p:blipFill>
          <a:blip r:embed="rId3">
            <a:alphaModFix/>
          </a:blip>
          <a:stretch>
            <a:fillRect/>
          </a:stretch>
        </p:blipFill>
        <p:spPr>
          <a:xfrm>
            <a:off x="1078950" y="2237138"/>
            <a:ext cx="6019800" cy="221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8"/>
          <p:cNvSpPr txBox="1"/>
          <p:nvPr>
            <p:ph type="ctrTitle"/>
          </p:nvPr>
        </p:nvSpPr>
        <p:spPr>
          <a:xfrm>
            <a:off x="866225" y="2171700"/>
            <a:ext cx="7525500" cy="8001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Optical Simulation </a:t>
            </a:r>
            <a:endParaRPr sz="4800">
              <a:latin typeface="Cambria"/>
              <a:ea typeface="Cambria"/>
              <a:cs typeface="Cambria"/>
              <a:sym typeface="Cambria"/>
            </a:endParaRPr>
          </a:p>
        </p:txBody>
      </p:sp>
      <p:sp>
        <p:nvSpPr>
          <p:cNvPr id="380" name="Google Shape;380;p38"/>
          <p:cNvSpPr txBox="1"/>
          <p:nvPr>
            <p:ph idx="12" type="sldNum"/>
          </p:nvPr>
        </p:nvSpPr>
        <p:spPr>
          <a:xfrm>
            <a:off x="7763256" y="219456"/>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0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Vibration Modes</a:t>
            </a:r>
            <a:endParaRPr sz="4800">
              <a:latin typeface="Cambria"/>
              <a:ea typeface="Cambria"/>
              <a:cs typeface="Cambria"/>
              <a:sym typeface="Cambria"/>
            </a:endParaRPr>
          </a:p>
        </p:txBody>
      </p:sp>
      <p:sp>
        <p:nvSpPr>
          <p:cNvPr id="890" name="Google Shape;890;p10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891" name="Google Shape;891;p101"/>
          <p:cNvPicPr preferRelativeResize="0"/>
          <p:nvPr/>
        </p:nvPicPr>
        <p:blipFill rotWithShape="1">
          <a:blip r:embed="rId3">
            <a:alphaModFix/>
          </a:blip>
          <a:srcRect b="46486" l="0" r="0" t="1694"/>
          <a:stretch/>
        </p:blipFill>
        <p:spPr>
          <a:xfrm>
            <a:off x="866225" y="1682225"/>
            <a:ext cx="6483349" cy="2917724"/>
          </a:xfrm>
          <a:prstGeom prst="rect">
            <a:avLst/>
          </a:prstGeom>
          <a:noFill/>
          <a:ln>
            <a:noFill/>
          </a:ln>
        </p:spPr>
      </p:pic>
      <p:sp>
        <p:nvSpPr>
          <p:cNvPr id="892" name="Google Shape;892;p101"/>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0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4800">
                <a:latin typeface="Cambria"/>
                <a:ea typeface="Cambria"/>
                <a:cs typeface="Cambria"/>
                <a:sym typeface="Cambria"/>
              </a:rPr>
              <a:t>Backup Slides</a:t>
            </a:r>
            <a:endParaRPr sz="4800">
              <a:latin typeface="Cambria"/>
              <a:ea typeface="Cambria"/>
              <a:cs typeface="Cambria"/>
              <a:sym typeface="Cambria"/>
            </a:endParaRPr>
          </a:p>
        </p:txBody>
      </p:sp>
      <p:sp>
        <p:nvSpPr>
          <p:cNvPr id="898" name="Google Shape;898;p10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899" name="Google Shape;899;p102"/>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pic>
        <p:nvPicPr>
          <p:cNvPr id="904" name="Google Shape;904;p103"/>
          <p:cNvPicPr preferRelativeResize="0"/>
          <p:nvPr/>
        </p:nvPicPr>
        <p:blipFill>
          <a:blip r:embed="rId3">
            <a:alphaModFix/>
          </a:blip>
          <a:stretch>
            <a:fillRect/>
          </a:stretch>
        </p:blipFill>
        <p:spPr>
          <a:xfrm>
            <a:off x="0" y="0"/>
            <a:ext cx="9144000" cy="5056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04"/>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10" name="Google Shape;910;p104"/>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pic>
        <p:nvPicPr>
          <p:cNvPr id="911" name="Google Shape;911;p104"/>
          <p:cNvPicPr preferRelativeResize="0"/>
          <p:nvPr/>
        </p:nvPicPr>
        <p:blipFill>
          <a:blip r:embed="rId3">
            <a:alphaModFix/>
          </a:blip>
          <a:stretch>
            <a:fillRect/>
          </a:stretch>
        </p:blipFill>
        <p:spPr>
          <a:xfrm>
            <a:off x="531600" y="1298055"/>
            <a:ext cx="7210200" cy="3845446"/>
          </a:xfrm>
          <a:prstGeom prst="rect">
            <a:avLst/>
          </a:prstGeom>
          <a:noFill/>
          <a:ln>
            <a:noFill/>
          </a:ln>
        </p:spPr>
      </p:pic>
      <p:sp>
        <p:nvSpPr>
          <p:cNvPr id="912" name="Google Shape;912;p104"/>
          <p:cNvSpPr txBox="1"/>
          <p:nvPr/>
        </p:nvSpPr>
        <p:spPr>
          <a:xfrm>
            <a:off x="5353124" y="1214575"/>
            <a:ext cx="2750100" cy="13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entury Gothic"/>
                <a:ea typeface="Century Gothic"/>
                <a:cs typeface="Century Gothic"/>
                <a:sym typeface="Century Gothic"/>
              </a:rPr>
              <a:t>25 point sources</a:t>
            </a:r>
            <a:endParaRPr b="1" sz="2000">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05"/>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18" name="Google Shape;918;p105"/>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pic>
        <p:nvPicPr>
          <p:cNvPr id="919" name="Google Shape;919;p105"/>
          <p:cNvPicPr preferRelativeResize="0"/>
          <p:nvPr/>
        </p:nvPicPr>
        <p:blipFill>
          <a:blip r:embed="rId3">
            <a:alphaModFix/>
          </a:blip>
          <a:stretch>
            <a:fillRect/>
          </a:stretch>
        </p:blipFill>
        <p:spPr>
          <a:xfrm>
            <a:off x="531601" y="1298055"/>
            <a:ext cx="7210200" cy="3845446"/>
          </a:xfrm>
          <a:prstGeom prst="rect">
            <a:avLst/>
          </a:prstGeom>
          <a:noFill/>
          <a:ln>
            <a:noFill/>
          </a:ln>
        </p:spPr>
      </p:pic>
      <p:sp>
        <p:nvSpPr>
          <p:cNvPr id="920" name="Google Shape;920;p105"/>
          <p:cNvSpPr txBox="1"/>
          <p:nvPr/>
        </p:nvSpPr>
        <p:spPr>
          <a:xfrm>
            <a:off x="5353124" y="1214575"/>
            <a:ext cx="2750100" cy="13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entury Gothic"/>
                <a:ea typeface="Century Gothic"/>
                <a:cs typeface="Century Gothic"/>
                <a:sym typeface="Century Gothic"/>
              </a:rPr>
              <a:t>100 point sources</a:t>
            </a:r>
            <a:endParaRPr b="1" sz="2000">
              <a:latin typeface="Century Gothic"/>
              <a:ea typeface="Century Gothic"/>
              <a:cs typeface="Century Gothic"/>
              <a:sym typeface="Century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06"/>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26" name="Google Shape;926;p106"/>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pic>
        <p:nvPicPr>
          <p:cNvPr id="927" name="Google Shape;927;p106"/>
          <p:cNvPicPr preferRelativeResize="0"/>
          <p:nvPr/>
        </p:nvPicPr>
        <p:blipFill>
          <a:blip r:embed="rId3">
            <a:alphaModFix/>
          </a:blip>
          <a:stretch>
            <a:fillRect/>
          </a:stretch>
        </p:blipFill>
        <p:spPr>
          <a:xfrm>
            <a:off x="531600" y="1298055"/>
            <a:ext cx="7210200" cy="3845446"/>
          </a:xfrm>
          <a:prstGeom prst="rect">
            <a:avLst/>
          </a:prstGeom>
          <a:noFill/>
          <a:ln>
            <a:noFill/>
          </a:ln>
        </p:spPr>
      </p:pic>
      <p:sp>
        <p:nvSpPr>
          <p:cNvPr id="928" name="Google Shape;928;p106"/>
          <p:cNvSpPr txBox="1"/>
          <p:nvPr/>
        </p:nvSpPr>
        <p:spPr>
          <a:xfrm>
            <a:off x="5353124" y="1214575"/>
            <a:ext cx="2750100" cy="13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entury Gothic"/>
                <a:ea typeface="Century Gothic"/>
                <a:cs typeface="Century Gothic"/>
                <a:sym typeface="Century Gothic"/>
              </a:rPr>
              <a:t>1600 point sources</a:t>
            </a:r>
            <a:endParaRPr b="1" sz="2000">
              <a:latin typeface="Century Gothic"/>
              <a:ea typeface="Century Gothic"/>
              <a:cs typeface="Century Gothic"/>
              <a:sym typeface="Century Gothic"/>
            </a:endParaRPr>
          </a:p>
        </p:txBody>
      </p:sp>
      <p:sp>
        <p:nvSpPr>
          <p:cNvPr id="929" name="Google Shape;929;p106"/>
          <p:cNvSpPr txBox="1"/>
          <p:nvPr/>
        </p:nvSpPr>
        <p:spPr>
          <a:xfrm rot="-5400000">
            <a:off x="835775" y="1729850"/>
            <a:ext cx="749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entury Gothic"/>
                <a:ea typeface="Century Gothic"/>
                <a:cs typeface="Century Gothic"/>
                <a:sym typeface="Century Gothic"/>
              </a:rPr>
              <a:t>(lux)</a:t>
            </a:r>
            <a:endParaRPr b="1">
              <a:latin typeface="Century Gothic"/>
              <a:ea typeface="Century Gothic"/>
              <a:cs typeface="Century Gothic"/>
              <a:sym typeface="Century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07"/>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935" name="Google Shape;935;p107"/>
          <p:cNvSpPr txBox="1"/>
          <p:nvPr>
            <p:ph type="title"/>
          </p:nvPr>
        </p:nvSpPr>
        <p:spPr>
          <a:xfrm>
            <a:off x="531601" y="684475"/>
            <a:ext cx="7210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Parameter Optimization</a:t>
            </a:r>
            <a:endParaRPr sz="2350">
              <a:solidFill>
                <a:srgbClr val="3F3F3F"/>
              </a:solidFill>
              <a:latin typeface="Cambria"/>
              <a:ea typeface="Cambria"/>
              <a:cs typeface="Cambria"/>
              <a:sym typeface="Cambria"/>
            </a:endParaRPr>
          </a:p>
        </p:txBody>
      </p:sp>
      <p:pic>
        <p:nvPicPr>
          <p:cNvPr id="936" name="Google Shape;936;p107"/>
          <p:cNvPicPr preferRelativeResize="0"/>
          <p:nvPr/>
        </p:nvPicPr>
        <p:blipFill>
          <a:blip r:embed="rId3">
            <a:alphaModFix/>
          </a:blip>
          <a:stretch>
            <a:fillRect/>
          </a:stretch>
        </p:blipFill>
        <p:spPr>
          <a:xfrm>
            <a:off x="1670400" y="1784125"/>
            <a:ext cx="5803200" cy="32206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0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942" name="Google Shape;942;p108"/>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943" name="Google Shape;943;p108"/>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800">
                <a:latin typeface="Cambria"/>
                <a:ea typeface="Cambria"/>
                <a:cs typeface="Cambria"/>
                <a:sym typeface="Cambria"/>
              </a:rPr>
              <a:t>Background </a:t>
            </a:r>
            <a:endParaRPr sz="4800">
              <a:latin typeface="Cambria"/>
              <a:ea typeface="Cambria"/>
              <a:cs typeface="Cambria"/>
              <a:sym typeface="Cambria"/>
            </a:endParaRPr>
          </a:p>
        </p:txBody>
      </p:sp>
      <p:sp>
        <p:nvSpPr>
          <p:cNvPr id="386" name="Google Shape;386;p39"/>
          <p:cNvSpPr txBox="1"/>
          <p:nvPr>
            <p:ph idx="1" type="body"/>
          </p:nvPr>
        </p:nvSpPr>
        <p:spPr>
          <a:xfrm>
            <a:off x="328550" y="1717550"/>
            <a:ext cx="8468100" cy="3314400"/>
          </a:xfrm>
          <a:prstGeom prst="rect">
            <a:avLst/>
          </a:prstGeom>
        </p:spPr>
        <p:txBody>
          <a:bodyPr anchorCtr="0" anchor="t" bIns="34275" lIns="68575" spcFirstLastPara="1" rIns="68575" wrap="square" tIns="34275">
            <a:noAutofit/>
          </a:bodyPr>
          <a:lstStyle/>
          <a:p>
            <a:pPr indent="-387350" lvl="0" marL="457200" rtl="0" algn="l">
              <a:spcBef>
                <a:spcPts val="800"/>
              </a:spcBef>
              <a:spcAft>
                <a:spcPts val="0"/>
              </a:spcAft>
              <a:buClr>
                <a:srgbClr val="000000"/>
              </a:buClr>
              <a:buSzPts val="2500"/>
              <a:buFont typeface="Cambria"/>
              <a:buChar char="❏"/>
            </a:pPr>
            <a:r>
              <a:rPr lang="en" sz="2500">
                <a:latin typeface="Cambria"/>
                <a:ea typeface="Cambria"/>
                <a:cs typeface="Cambria"/>
                <a:sym typeface="Cambria"/>
              </a:rPr>
              <a:t>We are u</a:t>
            </a:r>
            <a:r>
              <a:rPr lang="en" sz="2500">
                <a:latin typeface="Cambria"/>
                <a:ea typeface="Cambria"/>
                <a:cs typeface="Cambria"/>
                <a:sym typeface="Cambria"/>
              </a:rPr>
              <a:t>sing 2D optics simulation code from previous team</a:t>
            </a:r>
            <a:endParaRPr sz="2500">
              <a:solidFill>
                <a:srgbClr val="000000"/>
              </a:solidFill>
              <a:latin typeface="Cambria"/>
              <a:ea typeface="Cambria"/>
              <a:cs typeface="Cambria"/>
              <a:sym typeface="Cambria"/>
            </a:endParaRPr>
          </a:p>
          <a:p>
            <a:pPr indent="-387350" lvl="0" marL="4572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Code e</a:t>
            </a:r>
            <a:r>
              <a:rPr lang="en" sz="2500">
                <a:latin typeface="Cambria"/>
                <a:ea typeface="Cambria"/>
                <a:cs typeface="Cambria"/>
                <a:sym typeface="Cambria"/>
              </a:rPr>
              <a:t>stimates what an interference pattern may look like</a:t>
            </a:r>
            <a:endParaRPr sz="2500">
              <a:latin typeface="Cambria"/>
              <a:ea typeface="Cambria"/>
              <a:cs typeface="Cambria"/>
              <a:sym typeface="Cambria"/>
            </a:endParaRPr>
          </a:p>
          <a:p>
            <a:pPr indent="-387350" lvl="1" marL="9144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Simulate propagation of waves through one-dimensional gratings</a:t>
            </a:r>
            <a:endParaRPr sz="2500">
              <a:latin typeface="Cambria"/>
              <a:ea typeface="Cambria"/>
              <a:cs typeface="Cambria"/>
              <a:sym typeface="Cambria"/>
            </a:endParaRPr>
          </a:p>
          <a:p>
            <a:pPr indent="-387350" lvl="1" marL="914400" rtl="0" algn="l">
              <a:spcBef>
                <a:spcPts val="1000"/>
              </a:spcBef>
              <a:spcAft>
                <a:spcPts val="0"/>
              </a:spcAft>
              <a:buClr>
                <a:srgbClr val="000000"/>
              </a:buClr>
              <a:buSzPts val="2500"/>
              <a:buFont typeface="Cambria"/>
              <a:buChar char="❏"/>
            </a:pPr>
            <a:r>
              <a:rPr lang="en" sz="2500">
                <a:latin typeface="Cambria"/>
                <a:ea typeface="Cambria"/>
                <a:cs typeface="Cambria"/>
                <a:sym typeface="Cambria"/>
              </a:rPr>
              <a:t>C</a:t>
            </a:r>
            <a:r>
              <a:rPr lang="en" sz="2500">
                <a:latin typeface="Cambria"/>
                <a:ea typeface="Cambria"/>
                <a:cs typeface="Cambria"/>
                <a:sym typeface="Cambria"/>
              </a:rPr>
              <a:t>ode uses the </a:t>
            </a:r>
            <a:r>
              <a:rPr lang="en" sz="2500">
                <a:latin typeface="Cambria"/>
                <a:ea typeface="Cambria"/>
                <a:cs typeface="Cambria"/>
                <a:sym typeface="Cambria"/>
              </a:rPr>
              <a:t>Huygens-Fresnel principle to perform the calculations to generate </a:t>
            </a:r>
            <a:r>
              <a:rPr lang="en" sz="2500">
                <a:latin typeface="Cambria"/>
                <a:ea typeface="Cambria"/>
                <a:cs typeface="Cambria"/>
                <a:sym typeface="Cambria"/>
              </a:rPr>
              <a:t>a diffraction pattern</a:t>
            </a:r>
            <a:endParaRPr sz="2500">
              <a:latin typeface="Cambria"/>
              <a:ea typeface="Cambria"/>
              <a:cs typeface="Cambria"/>
              <a:sym typeface="Cambria"/>
            </a:endParaRPr>
          </a:p>
          <a:p>
            <a:pPr indent="0" lvl="0" marL="0" rtl="0" algn="l">
              <a:spcBef>
                <a:spcPts val="1000"/>
              </a:spcBef>
              <a:spcAft>
                <a:spcPts val="0"/>
              </a:spcAft>
              <a:buNone/>
            </a:pPr>
            <a:r>
              <a:t/>
            </a:r>
            <a:endParaRPr sz="2300">
              <a:solidFill>
                <a:srgbClr val="000000"/>
              </a:solidFill>
              <a:latin typeface="Cambria"/>
              <a:ea typeface="Cambria"/>
              <a:cs typeface="Cambria"/>
              <a:sym typeface="Cambria"/>
            </a:endParaRPr>
          </a:p>
        </p:txBody>
      </p:sp>
      <p:sp>
        <p:nvSpPr>
          <p:cNvPr id="387" name="Google Shape;387;p39"/>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1170540" y="76067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4500">
                <a:latin typeface="Cambria"/>
                <a:ea typeface="Cambria"/>
                <a:cs typeface="Cambria"/>
                <a:sym typeface="Cambria"/>
              </a:rPr>
              <a:t>Huygens-Fresnel Principle</a:t>
            </a:r>
            <a:endParaRPr sz="4500">
              <a:latin typeface="Cambria"/>
              <a:ea typeface="Cambria"/>
              <a:cs typeface="Cambria"/>
              <a:sym typeface="Cambria"/>
            </a:endParaRPr>
          </a:p>
        </p:txBody>
      </p:sp>
      <p:sp>
        <p:nvSpPr>
          <p:cNvPr id="393" name="Google Shape;393;p40"/>
          <p:cNvSpPr txBox="1"/>
          <p:nvPr>
            <p:ph idx="1" type="body"/>
          </p:nvPr>
        </p:nvSpPr>
        <p:spPr>
          <a:xfrm>
            <a:off x="376550" y="1840675"/>
            <a:ext cx="8016300" cy="2923500"/>
          </a:xfrm>
          <a:prstGeom prst="rect">
            <a:avLst/>
          </a:prstGeom>
        </p:spPr>
        <p:txBody>
          <a:bodyPr anchorCtr="0" anchor="t" bIns="34275" lIns="68575" spcFirstLastPara="1" rIns="68575" wrap="square" tIns="34275">
            <a:noAutofit/>
          </a:bodyPr>
          <a:lstStyle/>
          <a:p>
            <a:pPr indent="-368300" lvl="0" marL="457200" rtl="0" algn="l">
              <a:spcBef>
                <a:spcPts val="800"/>
              </a:spcBef>
              <a:spcAft>
                <a:spcPts val="0"/>
              </a:spcAft>
              <a:buClr>
                <a:srgbClr val="000000"/>
              </a:buClr>
              <a:buSzPts val="2200"/>
              <a:buFont typeface="Cambria"/>
              <a:buChar char="❏"/>
            </a:pPr>
            <a:r>
              <a:rPr lang="en" sz="2200">
                <a:latin typeface="Cambria"/>
                <a:ea typeface="Cambria"/>
                <a:cs typeface="Cambria"/>
                <a:sym typeface="Cambria"/>
              </a:rPr>
              <a:t>Reasons for using Huygens-Fresnel principle:</a:t>
            </a:r>
            <a:endParaRPr sz="2200">
              <a:latin typeface="Cambria"/>
              <a:ea typeface="Cambria"/>
              <a:cs typeface="Cambria"/>
              <a:sym typeface="Cambria"/>
            </a:endParaRPr>
          </a:p>
          <a:p>
            <a:pPr indent="-368300" lvl="1" marL="914400" rtl="0" algn="l">
              <a:spcBef>
                <a:spcPts val="1000"/>
              </a:spcBef>
              <a:spcAft>
                <a:spcPts val="0"/>
              </a:spcAft>
              <a:buClr>
                <a:srgbClr val="000000"/>
              </a:buClr>
              <a:buSzPts val="2200"/>
              <a:buFont typeface="Cambria"/>
              <a:buChar char="❏"/>
            </a:pPr>
            <a:r>
              <a:rPr lang="en" sz="2200">
                <a:latin typeface="Cambria"/>
                <a:ea typeface="Cambria"/>
                <a:cs typeface="Cambria"/>
                <a:sym typeface="Cambria"/>
              </a:rPr>
              <a:t>Employs a brute force calculation that is viable due to </a:t>
            </a:r>
            <a:r>
              <a:rPr lang="en" sz="2200">
                <a:latin typeface="Cambria"/>
                <a:ea typeface="Cambria"/>
                <a:cs typeface="Cambria"/>
                <a:sym typeface="Cambria"/>
              </a:rPr>
              <a:t>available computing power</a:t>
            </a:r>
            <a:endParaRPr sz="2200">
              <a:latin typeface="Cambria"/>
              <a:ea typeface="Cambria"/>
              <a:cs typeface="Cambria"/>
              <a:sym typeface="Cambria"/>
            </a:endParaRPr>
          </a:p>
          <a:p>
            <a:pPr indent="-368300" lvl="2" marL="1371600" rtl="0" algn="l">
              <a:spcBef>
                <a:spcPts val="1000"/>
              </a:spcBef>
              <a:spcAft>
                <a:spcPts val="0"/>
              </a:spcAft>
              <a:buClr>
                <a:srgbClr val="000000"/>
              </a:buClr>
              <a:buSzPts val="2200"/>
              <a:buFont typeface="Cambria"/>
              <a:buChar char="❏"/>
            </a:pPr>
            <a:r>
              <a:rPr lang="en" sz="2200">
                <a:latin typeface="Cambria"/>
                <a:ea typeface="Cambria"/>
                <a:cs typeface="Cambria"/>
                <a:sym typeface="Cambria"/>
              </a:rPr>
              <a:t>Can handle arbitrary geometries</a:t>
            </a:r>
            <a:endParaRPr sz="2200">
              <a:latin typeface="Cambria"/>
              <a:ea typeface="Cambria"/>
              <a:cs typeface="Cambria"/>
              <a:sym typeface="Cambria"/>
            </a:endParaRPr>
          </a:p>
          <a:p>
            <a:pPr indent="-368300" lvl="3" marL="1828800" rtl="0" algn="l">
              <a:spcBef>
                <a:spcPts val="1000"/>
              </a:spcBef>
              <a:spcAft>
                <a:spcPts val="0"/>
              </a:spcAft>
              <a:buClr>
                <a:srgbClr val="000000"/>
              </a:buClr>
              <a:buSzPts val="2200"/>
              <a:buFont typeface="Cambria"/>
              <a:buChar char="❏"/>
            </a:pPr>
            <a:r>
              <a:rPr lang="en" sz="2200">
                <a:latin typeface="Cambria"/>
                <a:ea typeface="Cambria"/>
                <a:cs typeface="Cambria"/>
                <a:sym typeface="Cambria"/>
              </a:rPr>
              <a:t>Allows for non-trivial variations in diffraction like effect of gravity or defects within the grating</a:t>
            </a:r>
            <a:endParaRPr sz="2200">
              <a:latin typeface="Cambria"/>
              <a:ea typeface="Cambria"/>
              <a:cs typeface="Cambria"/>
              <a:sym typeface="Cambria"/>
            </a:endParaRPr>
          </a:p>
          <a:p>
            <a:pPr indent="0" lvl="0" marL="0" rtl="0" algn="l">
              <a:spcBef>
                <a:spcPts val="1000"/>
              </a:spcBef>
              <a:spcAft>
                <a:spcPts val="0"/>
              </a:spcAft>
              <a:buNone/>
            </a:pPr>
            <a:r>
              <a:t/>
            </a:r>
            <a:endParaRPr sz="2300">
              <a:solidFill>
                <a:srgbClr val="000000"/>
              </a:solidFill>
              <a:latin typeface="Cambria"/>
              <a:ea typeface="Cambria"/>
              <a:cs typeface="Cambria"/>
              <a:sym typeface="Cambria"/>
            </a:endParaRPr>
          </a:p>
        </p:txBody>
      </p:sp>
      <p:sp>
        <p:nvSpPr>
          <p:cNvPr id="394" name="Google Shape;394;p40"/>
          <p:cNvSpPr txBox="1"/>
          <p:nvPr>
            <p:ph idx="12" type="sldNum"/>
          </p:nvPr>
        </p:nvSpPr>
        <p:spPr>
          <a:xfrm>
            <a:off x="7764405" y="221797"/>
            <a:ext cx="628500" cy="575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